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Lst>
  <p:sldSz cy="5143500" cx="9144000"/>
  <p:notesSz cx="6858000" cy="9144000"/>
  <p:embeddedFontLst>
    <p:embeddedFont>
      <p:font typeface="Montserrat"/>
      <p:regular r:id="rId46"/>
      <p:bold r:id="rId47"/>
      <p:italic r:id="rId48"/>
      <p:boldItalic r:id="rId49"/>
    </p:embeddedFont>
    <p:embeddedFont>
      <p:font typeface="Lato"/>
      <p:regular r:id="rId50"/>
      <p:bold r:id="rId51"/>
      <p:italic r:id="rId52"/>
      <p:boldItalic r:id="rId53"/>
    </p:embeddedFont>
    <p:embeddedFont>
      <p:font typeface="Pacifico"/>
      <p:regular r:id="rId54"/>
    </p:embeddedFont>
    <p:embeddedFont>
      <p:font typeface="Oswald"/>
      <p:regular r:id="rId55"/>
      <p:bold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4457A61-CF3E-4D5A-84C1-ECF29C5F340E}">
  <a:tblStyle styleId="{84457A61-CF3E-4D5A-84C1-ECF29C5F340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Montserrat-regular.fntdata"/><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Montserrat-italic.fntdata"/><Relationship Id="rId47" Type="http://schemas.openxmlformats.org/officeDocument/2006/relationships/font" Target="fonts/Montserrat-bold.fntdata"/><Relationship Id="rId49" Type="http://schemas.openxmlformats.org/officeDocument/2006/relationships/font" Target="fonts/Montserrat-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Lato-bold.fntdata"/><Relationship Id="rId50" Type="http://schemas.openxmlformats.org/officeDocument/2006/relationships/font" Target="fonts/Lato-regular.fntdata"/><Relationship Id="rId53" Type="http://schemas.openxmlformats.org/officeDocument/2006/relationships/font" Target="fonts/Lato-boldItalic.fntdata"/><Relationship Id="rId52" Type="http://schemas.openxmlformats.org/officeDocument/2006/relationships/font" Target="fonts/Lato-italic.fntdata"/><Relationship Id="rId11" Type="http://schemas.openxmlformats.org/officeDocument/2006/relationships/slide" Target="slides/slide5.xml"/><Relationship Id="rId55" Type="http://schemas.openxmlformats.org/officeDocument/2006/relationships/font" Target="fonts/Oswald-regular.fntdata"/><Relationship Id="rId10" Type="http://schemas.openxmlformats.org/officeDocument/2006/relationships/slide" Target="slides/slide4.xml"/><Relationship Id="rId54" Type="http://schemas.openxmlformats.org/officeDocument/2006/relationships/font" Target="fonts/Pacifico-regular.fntdata"/><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font" Target="fonts/Oswald-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9a8eb50f3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9a8eb50f3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a45d99765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a45d99765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7fbe56ba03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7fbe56ba03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7fbe56ba03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7fbe56ba03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7fbe56ba03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7fbe56ba03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7fbe56ba03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7fbe56ba03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7fbe56ba03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7fbe56ba03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7fbe56ba03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7fbe56ba03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7fbe56ba03_1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7fbe56ba03_1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9a8eb50f3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9a8eb50f3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9a8eb50f3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9a8eb50f3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9a8eb50f3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9a8eb50f3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dk1"/>
              </a:buClr>
              <a:buSzPts val="1100"/>
              <a:buFont typeface="Arial"/>
              <a:buNone/>
            </a:pPr>
            <a:r>
              <a:t/>
            </a:r>
            <a:endParaRPr>
              <a:solidFill>
                <a:srgbClr val="1B212C"/>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9a8eb50f3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9a8eb50f3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9a8eb50f38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9a8eb50f38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9a8eb50f3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9a8eb50f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9eabc154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9eabc154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9eabc154b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9eabc154b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9eabc154b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9eabc154b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7fb0dab6d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7fb0dab6d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9eabc154b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9eabc154b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7fb0dab6d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7fb0dab6d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9a8eb50f3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9a8eb50f3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9a8eb50f38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9a8eb50f3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7fb0dab6d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7fb0dab6d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7fb0dab6d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7fb0dab6d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9a8eb50f38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9a8eb50f38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7fb0dab6d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7fb0dab6d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7fb0dab6d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7fb0dab6d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19a8eb50f3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19a8eb50f3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a45d99765c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1a45d99765c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19a8eb50f38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19a8eb50f38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9a8eb50f38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9a8eb50f38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7fbe56ba03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7fbe56ba03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7fbe56ba03_0_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7fbe56ba03_0_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9a8eb50f3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9a8eb50f3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9a8eb50f3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9a8eb50f3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9a8eb50f3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9a8eb50f3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7fbe56ba03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7fbe56ba03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15.png"/><Relationship Id="rId5"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png"/><Relationship Id="rId4" Type="http://schemas.openxmlformats.org/officeDocument/2006/relationships/image" Target="../media/image21.png"/><Relationship Id="rId5" Type="http://schemas.openxmlformats.org/officeDocument/2006/relationships/image" Target="../media/image2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222400" y="1775250"/>
            <a:ext cx="5433600" cy="796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ato"/>
                <a:ea typeface="Lato"/>
                <a:cs typeface="Lato"/>
                <a:sym typeface="Lato"/>
              </a:rPr>
              <a:t>Presentation:  Group 1</a:t>
            </a:r>
            <a:endParaRPr>
              <a:latin typeface="Lato"/>
              <a:ea typeface="Lato"/>
              <a:cs typeface="Lato"/>
              <a:sym typeface="Lato"/>
            </a:endParaRPr>
          </a:p>
        </p:txBody>
      </p:sp>
      <p:sp>
        <p:nvSpPr>
          <p:cNvPr id="135" name="Google Shape;135;p13"/>
          <p:cNvSpPr txBox="1"/>
          <p:nvPr>
            <p:ph idx="1" type="subTitle"/>
          </p:nvPr>
        </p:nvSpPr>
        <p:spPr>
          <a:xfrm>
            <a:off x="3222400" y="2790425"/>
            <a:ext cx="4961100" cy="970200"/>
          </a:xfrm>
          <a:prstGeom prst="rect">
            <a:avLst/>
          </a:prstGeom>
        </p:spPr>
        <p:txBody>
          <a:bodyPr anchorCtr="0" anchor="t" bIns="91425" lIns="91425" spcFirstLastPara="1" rIns="91425" wrap="square" tIns="91425">
            <a:normAutofit fontScale="85000"/>
          </a:bodyPr>
          <a:lstStyle/>
          <a:p>
            <a:pPr indent="0" lvl="0" marL="0" rtl="0" algn="ctr">
              <a:spcBef>
                <a:spcPts val="0"/>
              </a:spcBef>
              <a:spcAft>
                <a:spcPts val="0"/>
              </a:spcAft>
              <a:buNone/>
            </a:pPr>
            <a:r>
              <a:rPr lang="en" sz="1800">
                <a:latin typeface="Calibri"/>
                <a:ea typeface="Calibri"/>
                <a:cs typeface="Calibri"/>
                <a:sym typeface="Calibri"/>
              </a:rPr>
              <a:t>Group</a:t>
            </a:r>
            <a:r>
              <a:rPr lang="en" sz="1800">
                <a:latin typeface="Calibri"/>
                <a:ea typeface="Calibri"/>
                <a:cs typeface="Calibri"/>
                <a:sym typeface="Calibri"/>
              </a:rPr>
              <a:t> Members: </a:t>
            </a:r>
            <a:r>
              <a:rPr lang="en" sz="1800">
                <a:latin typeface="Calibri"/>
                <a:ea typeface="Calibri"/>
                <a:cs typeface="Calibri"/>
                <a:sym typeface="Calibri"/>
              </a:rPr>
              <a:t>Ari Edgar, Ahmed Elgendy, Timothy Rak</a:t>
            </a:r>
            <a:endParaRPr sz="1800">
              <a:latin typeface="Calibri"/>
              <a:ea typeface="Calibri"/>
              <a:cs typeface="Calibri"/>
              <a:sym typeface="Calibri"/>
            </a:endParaRPr>
          </a:p>
          <a:p>
            <a:pPr indent="0" lvl="0" marL="0" rtl="0" algn="ctr">
              <a:spcBef>
                <a:spcPts val="0"/>
              </a:spcBef>
              <a:spcAft>
                <a:spcPts val="0"/>
              </a:spcAft>
              <a:buNone/>
            </a:pPr>
            <a:r>
              <a:rPr lang="en" sz="1800">
                <a:latin typeface="Calibri"/>
                <a:ea typeface="Calibri"/>
                <a:cs typeface="Calibri"/>
                <a:sym typeface="Calibri"/>
              </a:rPr>
              <a:t>December 6th, 2022</a:t>
            </a:r>
            <a:endParaRPr sz="1800">
              <a:latin typeface="Calibri"/>
              <a:ea typeface="Calibri"/>
              <a:cs typeface="Calibri"/>
              <a:sym typeface="Calibri"/>
            </a:endParaRPr>
          </a:p>
          <a:p>
            <a:pPr indent="0" lvl="0" marL="0" rtl="0" algn="ctr">
              <a:spcBef>
                <a:spcPts val="0"/>
              </a:spcBef>
              <a:spcAft>
                <a:spcPts val="0"/>
              </a:spcAft>
              <a:buClr>
                <a:schemeClr val="dk1"/>
              </a:buClr>
              <a:buSzPct val="61111"/>
              <a:buFont typeface="Arial"/>
              <a:buNone/>
            </a:pPr>
            <a:r>
              <a:rPr lang="en" sz="1800">
                <a:latin typeface="Calibri"/>
                <a:ea typeface="Calibri"/>
                <a:cs typeface="Calibri"/>
                <a:sym typeface="Calibri"/>
              </a:rPr>
              <a:t>Presenters: </a:t>
            </a:r>
            <a:r>
              <a:rPr lang="en" sz="1800">
                <a:latin typeface="Calibri"/>
                <a:ea typeface="Calibri"/>
                <a:cs typeface="Calibri"/>
                <a:sym typeface="Calibri"/>
              </a:rPr>
              <a:t>Ari Edgar, Ahmed Elgendy, Timothy Rak</a:t>
            </a:r>
            <a:endParaRPr sz="1800">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2"/>
          <p:cNvSpPr txBox="1"/>
          <p:nvPr>
            <p:ph type="title"/>
          </p:nvPr>
        </p:nvSpPr>
        <p:spPr>
          <a:xfrm>
            <a:off x="1642650" y="151125"/>
            <a:ext cx="58587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800">
                <a:latin typeface="Impact"/>
                <a:ea typeface="Impact"/>
                <a:cs typeface="Impact"/>
                <a:sym typeface="Impact"/>
              </a:rPr>
              <a:t>Description of Components </a:t>
            </a:r>
            <a:endParaRPr sz="3800">
              <a:latin typeface="Impact"/>
              <a:ea typeface="Impact"/>
              <a:cs typeface="Impact"/>
              <a:sym typeface="Impact"/>
            </a:endParaRPr>
          </a:p>
        </p:txBody>
      </p:sp>
      <p:graphicFrame>
        <p:nvGraphicFramePr>
          <p:cNvPr id="193" name="Google Shape;193;p22"/>
          <p:cNvGraphicFramePr/>
          <p:nvPr/>
        </p:nvGraphicFramePr>
        <p:xfrm>
          <a:off x="925450" y="889325"/>
          <a:ext cx="3000000" cy="3000000"/>
        </p:xfrm>
        <a:graphic>
          <a:graphicData uri="http://schemas.openxmlformats.org/drawingml/2006/table">
            <a:tbl>
              <a:tblPr>
                <a:noFill/>
                <a:tableStyleId>{84457A61-CF3E-4D5A-84C1-ECF29C5F340E}</a:tableStyleId>
              </a:tblPr>
              <a:tblGrid>
                <a:gridCol w="2431025"/>
                <a:gridCol w="2431025"/>
                <a:gridCol w="2431025"/>
              </a:tblGrid>
              <a:tr h="420475">
                <a:tc>
                  <a:txBody>
                    <a:bodyPr/>
                    <a:lstStyle/>
                    <a:p>
                      <a:pPr indent="0" lvl="0" marL="0" rtl="0" algn="ctr">
                        <a:spcBef>
                          <a:spcPts val="0"/>
                        </a:spcBef>
                        <a:spcAft>
                          <a:spcPts val="0"/>
                        </a:spcAft>
                        <a:buNone/>
                      </a:pPr>
                      <a:r>
                        <a:rPr lang="en">
                          <a:solidFill>
                            <a:srgbClr val="FFFFFF"/>
                          </a:solidFill>
                          <a:latin typeface="Comic Sans MS"/>
                          <a:ea typeface="Comic Sans MS"/>
                          <a:cs typeface="Comic Sans MS"/>
                          <a:sym typeface="Comic Sans MS"/>
                        </a:rPr>
                        <a:t>Method:</a:t>
                      </a:r>
                      <a:endParaRPr>
                        <a:solidFill>
                          <a:srgbClr val="FFFFFF"/>
                        </a:solidFill>
                        <a:latin typeface="Comic Sans MS"/>
                        <a:ea typeface="Comic Sans MS"/>
                        <a:cs typeface="Comic Sans MS"/>
                        <a:sym typeface="Comic Sans MS"/>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Comic Sans MS"/>
                          <a:ea typeface="Comic Sans MS"/>
                          <a:cs typeface="Comic Sans MS"/>
                          <a:sym typeface="Comic Sans MS"/>
                        </a:rPr>
                        <a:t>Function:</a:t>
                      </a:r>
                      <a:endParaRPr>
                        <a:solidFill>
                          <a:srgbClr val="FFFFFF"/>
                        </a:solidFill>
                        <a:latin typeface="Comic Sans MS"/>
                        <a:ea typeface="Comic Sans MS"/>
                        <a:cs typeface="Comic Sans MS"/>
                        <a:sym typeface="Comic Sans MS"/>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FFFFFF"/>
                          </a:solidFill>
                          <a:latin typeface="Comic Sans MS"/>
                          <a:ea typeface="Comic Sans MS"/>
                          <a:cs typeface="Comic Sans MS"/>
                          <a:sym typeface="Comic Sans MS"/>
                        </a:rPr>
                        <a:t>How we used it:</a:t>
                      </a:r>
                      <a:endParaRPr>
                        <a:solidFill>
                          <a:srgbClr val="FFFFFF"/>
                        </a:solidFill>
                        <a:latin typeface="Comic Sans MS"/>
                        <a:ea typeface="Comic Sans MS"/>
                        <a:cs typeface="Comic Sans MS"/>
                        <a:sym typeface="Comic Sans MS"/>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r>
              <a:tr h="518125">
                <a:tc>
                  <a:txBody>
                    <a:bodyPr/>
                    <a:lstStyle/>
                    <a:p>
                      <a:pPr indent="0" lvl="0" marL="0" rtl="0" algn="ctr">
                        <a:spcBef>
                          <a:spcPts val="0"/>
                        </a:spcBef>
                        <a:spcAft>
                          <a:spcPts val="0"/>
                        </a:spcAft>
                        <a:buNone/>
                      </a:pPr>
                      <a:r>
                        <a:rPr lang="en" sz="1100">
                          <a:solidFill>
                            <a:srgbClr val="FFFFFF"/>
                          </a:solidFill>
                          <a:latin typeface="Courier New"/>
                          <a:ea typeface="Courier New"/>
                          <a:cs typeface="Courier New"/>
                          <a:sym typeface="Courier New"/>
                        </a:rPr>
                        <a:t>.getElementsByClass </a:t>
                      </a:r>
                      <a:endParaRPr sz="1100">
                        <a:solidFill>
                          <a:srgbClr val="FFFFFF"/>
                        </a:solidFill>
                        <a:latin typeface="Courier New"/>
                        <a:ea typeface="Courier New"/>
                        <a:cs typeface="Courier New"/>
                        <a:sym typeface="Courier New"/>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FFFFFF"/>
                          </a:solidFill>
                          <a:latin typeface="Calibri"/>
                          <a:ea typeface="Calibri"/>
                          <a:cs typeface="Calibri"/>
                          <a:sym typeface="Calibri"/>
                        </a:rPr>
                        <a:t>Getting elements by their tag</a:t>
                      </a:r>
                      <a:r>
                        <a:rPr lang="en" sz="1100">
                          <a:solidFill>
                            <a:srgbClr val="FFFFFF"/>
                          </a:solidFill>
                          <a:latin typeface="Calibri"/>
                          <a:ea typeface="Calibri"/>
                          <a:cs typeface="Calibri"/>
                          <a:sym typeface="Calibri"/>
                        </a:rPr>
                        <a:t> </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alibri"/>
                          <a:ea typeface="Calibri"/>
                          <a:cs typeface="Calibri"/>
                          <a:sym typeface="Calibri"/>
                        </a:rPr>
                        <a:t>Gathering the list (li) tags from HTML files </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r>
              <a:tr h="518125">
                <a:tc>
                  <a:txBody>
                    <a:bodyPr/>
                    <a:lstStyle/>
                    <a:p>
                      <a:pPr indent="0" lvl="0" marL="0" rtl="0" algn="ctr">
                        <a:spcBef>
                          <a:spcPts val="0"/>
                        </a:spcBef>
                        <a:spcAft>
                          <a:spcPts val="0"/>
                        </a:spcAft>
                        <a:buNone/>
                      </a:pPr>
                      <a:r>
                        <a:rPr lang="en" sz="1100">
                          <a:solidFill>
                            <a:srgbClr val="FFFFFF"/>
                          </a:solidFill>
                          <a:latin typeface="Courier New"/>
                          <a:ea typeface="Courier New"/>
                          <a:cs typeface="Courier New"/>
                          <a:sym typeface="Courier New"/>
                        </a:rPr>
                        <a:t>.getElementsByTag</a:t>
                      </a:r>
                      <a:endParaRPr sz="1100">
                        <a:solidFill>
                          <a:srgbClr val="FFFFFF"/>
                        </a:solidFill>
                        <a:latin typeface="Courier New"/>
                        <a:ea typeface="Courier New"/>
                        <a:cs typeface="Courier New"/>
                        <a:sym typeface="Courier New"/>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FFFFFF"/>
                          </a:solidFill>
                          <a:latin typeface="Calibri"/>
                          <a:ea typeface="Calibri"/>
                          <a:cs typeface="Calibri"/>
                          <a:sym typeface="Calibri"/>
                        </a:rPr>
                        <a:t>Getting the </a:t>
                      </a:r>
                      <a:r>
                        <a:rPr lang="en" sz="1100">
                          <a:solidFill>
                            <a:srgbClr val="FFFFFF"/>
                          </a:solidFill>
                          <a:latin typeface="Calibri"/>
                          <a:ea typeface="Calibri"/>
                          <a:cs typeface="Calibri"/>
                          <a:sym typeface="Calibri"/>
                        </a:rPr>
                        <a:t>elements</a:t>
                      </a:r>
                      <a:r>
                        <a:rPr lang="en" sz="1100">
                          <a:solidFill>
                            <a:srgbClr val="FFFFFF"/>
                          </a:solidFill>
                          <a:latin typeface="Calibri"/>
                          <a:ea typeface="Calibri"/>
                          <a:cs typeface="Calibri"/>
                          <a:sym typeface="Calibri"/>
                        </a:rPr>
                        <a:t> by their class </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alibri"/>
                          <a:ea typeface="Calibri"/>
                          <a:cs typeface="Calibri"/>
                          <a:sym typeface="Calibri"/>
                        </a:rPr>
                        <a:t>Get the class that holds all the li tags for the restaurants</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r>
              <a:tr h="518125">
                <a:tc>
                  <a:txBody>
                    <a:bodyPr/>
                    <a:lstStyle/>
                    <a:p>
                      <a:pPr indent="0" lvl="0" marL="0" rtl="0" algn="ctr">
                        <a:spcBef>
                          <a:spcPts val="0"/>
                        </a:spcBef>
                        <a:spcAft>
                          <a:spcPts val="0"/>
                        </a:spcAft>
                        <a:buNone/>
                      </a:pPr>
                      <a:r>
                        <a:rPr lang="en" sz="1100">
                          <a:solidFill>
                            <a:srgbClr val="FFFFFF"/>
                          </a:solidFill>
                          <a:latin typeface="Courier New"/>
                          <a:ea typeface="Courier New"/>
                          <a:cs typeface="Courier New"/>
                          <a:sym typeface="Courier New"/>
                        </a:rPr>
                        <a:t>.select</a:t>
                      </a:r>
                      <a:endParaRPr sz="1100">
                        <a:solidFill>
                          <a:srgbClr val="FFFFFF"/>
                        </a:solidFill>
                        <a:latin typeface="Courier New"/>
                        <a:ea typeface="Courier New"/>
                        <a:cs typeface="Courier New"/>
                        <a:sym typeface="Courier New"/>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FFFFFF"/>
                          </a:solidFill>
                          <a:latin typeface="Calibri"/>
                          <a:ea typeface="Calibri"/>
                          <a:cs typeface="Calibri"/>
                          <a:sym typeface="Calibri"/>
                        </a:rPr>
                        <a:t>Select the elements from the file </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alibri"/>
                          <a:ea typeface="Calibri"/>
                          <a:cs typeface="Calibri"/>
                          <a:sym typeface="Calibri"/>
                        </a:rPr>
                        <a:t>Selects the titles, reviews, and ratings contained under the li tag </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r>
              <a:tr h="518125">
                <a:tc>
                  <a:txBody>
                    <a:bodyPr/>
                    <a:lstStyle/>
                    <a:p>
                      <a:pPr indent="0" lvl="0" marL="0" rtl="0" algn="ctr">
                        <a:spcBef>
                          <a:spcPts val="0"/>
                        </a:spcBef>
                        <a:spcAft>
                          <a:spcPts val="0"/>
                        </a:spcAft>
                        <a:buNone/>
                      </a:pPr>
                      <a:r>
                        <a:rPr lang="en" sz="1100">
                          <a:solidFill>
                            <a:srgbClr val="FFFFFF"/>
                          </a:solidFill>
                          <a:latin typeface="Courier New"/>
                          <a:ea typeface="Courier New"/>
                          <a:cs typeface="Courier New"/>
                          <a:sym typeface="Courier New"/>
                        </a:rPr>
                        <a:t>.getDouble</a:t>
                      </a:r>
                      <a:endParaRPr sz="1100">
                        <a:solidFill>
                          <a:srgbClr val="FFFFFF"/>
                        </a:solidFill>
                        <a:latin typeface="Courier New"/>
                        <a:ea typeface="Courier New"/>
                        <a:cs typeface="Courier New"/>
                        <a:sym typeface="Courier New"/>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FFFFFF"/>
                          </a:solidFill>
                          <a:latin typeface="Calibri"/>
                          <a:ea typeface="Calibri"/>
                          <a:cs typeface="Calibri"/>
                          <a:sym typeface="Calibri"/>
                        </a:rPr>
                        <a:t>Get a double value </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alibri"/>
                          <a:ea typeface="Calibri"/>
                          <a:cs typeface="Calibri"/>
                          <a:sym typeface="Calibri"/>
                        </a:rPr>
                        <a:t>Gets the double value from what is scraped for the ratings</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r>
              <a:tr h="350500">
                <a:tc>
                  <a:txBody>
                    <a:bodyPr/>
                    <a:lstStyle/>
                    <a:p>
                      <a:pPr indent="0" lvl="0" marL="0" rtl="0" algn="ctr">
                        <a:spcBef>
                          <a:spcPts val="0"/>
                        </a:spcBef>
                        <a:spcAft>
                          <a:spcPts val="0"/>
                        </a:spcAft>
                        <a:buNone/>
                      </a:pPr>
                      <a:r>
                        <a:rPr lang="en" sz="1100">
                          <a:solidFill>
                            <a:srgbClr val="FFFFFF"/>
                          </a:solidFill>
                          <a:latin typeface="Courier New"/>
                          <a:ea typeface="Courier New"/>
                          <a:cs typeface="Courier New"/>
                          <a:sym typeface="Courier New"/>
                        </a:rPr>
                        <a:t>.getInt</a:t>
                      </a:r>
                      <a:endParaRPr sz="1100">
                        <a:solidFill>
                          <a:srgbClr val="FFFFFF"/>
                        </a:solidFill>
                        <a:latin typeface="Courier New"/>
                        <a:ea typeface="Courier New"/>
                        <a:cs typeface="Courier New"/>
                        <a:sym typeface="Courier New"/>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FFFFFF"/>
                          </a:solidFill>
                          <a:latin typeface="Calibri"/>
                          <a:ea typeface="Calibri"/>
                          <a:cs typeface="Calibri"/>
                          <a:sym typeface="Calibri"/>
                        </a:rPr>
                        <a:t>Get an integer value </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alibri"/>
                          <a:ea typeface="Calibri"/>
                          <a:cs typeface="Calibri"/>
                          <a:sym typeface="Calibri"/>
                        </a:rPr>
                        <a:t>Gets the integer value from what is scraped for the reviews</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r>
              <a:tr h="350500">
                <a:tc>
                  <a:txBody>
                    <a:bodyPr/>
                    <a:lstStyle/>
                    <a:p>
                      <a:pPr indent="0" lvl="0" marL="0" rtl="0" algn="ctr">
                        <a:spcBef>
                          <a:spcPts val="0"/>
                        </a:spcBef>
                        <a:spcAft>
                          <a:spcPts val="0"/>
                        </a:spcAft>
                        <a:buNone/>
                      </a:pPr>
                      <a:r>
                        <a:rPr lang="en" sz="1100">
                          <a:solidFill>
                            <a:srgbClr val="FFFFFF"/>
                          </a:solidFill>
                          <a:latin typeface="Courier New"/>
                          <a:ea typeface="Courier New"/>
                          <a:cs typeface="Courier New"/>
                          <a:sym typeface="Courier New"/>
                        </a:rPr>
                        <a:t>Object Store</a:t>
                      </a:r>
                      <a:endParaRPr sz="1100">
                        <a:solidFill>
                          <a:srgbClr val="FFFFFF"/>
                        </a:solidFill>
                        <a:latin typeface="Courier New"/>
                        <a:ea typeface="Courier New"/>
                        <a:cs typeface="Courier New"/>
                        <a:sym typeface="Courier New"/>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FFFFFF"/>
                          </a:solidFill>
                          <a:latin typeface="Calibri"/>
                          <a:ea typeface="Calibri"/>
                          <a:cs typeface="Calibri"/>
                          <a:sym typeface="Calibri"/>
                        </a:rPr>
                        <a:t>Stores an object, such as a String, Integer or Double</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alibri"/>
                          <a:ea typeface="Calibri"/>
                          <a:cs typeface="Calibri"/>
                          <a:sym typeface="Calibri"/>
                        </a:rPr>
                        <a:t>Holds reviews, name, and ratings of the restaurant</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r>
              <a:tr h="350500">
                <a:tc>
                  <a:txBody>
                    <a:bodyPr/>
                    <a:lstStyle/>
                    <a:p>
                      <a:pPr indent="0" lvl="0" marL="0" rtl="0" algn="ctr">
                        <a:spcBef>
                          <a:spcPts val="0"/>
                        </a:spcBef>
                        <a:spcAft>
                          <a:spcPts val="0"/>
                        </a:spcAft>
                        <a:buNone/>
                      </a:pPr>
                      <a:r>
                        <a:rPr lang="en" sz="1100">
                          <a:solidFill>
                            <a:srgbClr val="FFFFFF"/>
                          </a:solidFill>
                          <a:latin typeface="Courier New"/>
                          <a:ea typeface="Courier New"/>
                          <a:cs typeface="Courier New"/>
                          <a:sym typeface="Courier New"/>
                        </a:rPr>
                        <a:t>.connect</a:t>
                      </a:r>
                      <a:endParaRPr sz="1100">
                        <a:solidFill>
                          <a:srgbClr val="FFFFFF"/>
                        </a:solidFill>
                        <a:latin typeface="Courier New"/>
                        <a:ea typeface="Courier New"/>
                        <a:cs typeface="Courier New"/>
                        <a:sym typeface="Courier New"/>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FFFFFF"/>
                          </a:solidFill>
                          <a:latin typeface="Calibri"/>
                          <a:ea typeface="Calibri"/>
                          <a:cs typeface="Calibri"/>
                          <a:sym typeface="Calibri"/>
                        </a:rPr>
                        <a:t>Connects to the URL</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alibri"/>
                          <a:ea typeface="Calibri"/>
                          <a:cs typeface="Calibri"/>
                          <a:sym typeface="Calibri"/>
                        </a:rPr>
                        <a:t>Connect to Yelp’s URL that is of the Hartford area with Bird’s Eye View</a:t>
                      </a:r>
                      <a:endParaRPr sz="1100">
                        <a:solidFill>
                          <a:srgbClr val="FFFFFF"/>
                        </a:solidFill>
                        <a:latin typeface="Calibri"/>
                        <a:ea typeface="Calibri"/>
                        <a:cs typeface="Calibri"/>
                        <a:sym typeface="Calibri"/>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3"/>
          <p:cNvSpPr txBox="1"/>
          <p:nvPr>
            <p:ph type="title"/>
          </p:nvPr>
        </p:nvSpPr>
        <p:spPr>
          <a:xfrm>
            <a:off x="1297500" y="393750"/>
            <a:ext cx="7038900" cy="684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latin typeface="Impact"/>
                <a:ea typeface="Impact"/>
                <a:cs typeface="Impact"/>
                <a:sym typeface="Impact"/>
              </a:rPr>
              <a:t>Step One: Locating the Information</a:t>
            </a:r>
            <a:endParaRPr sz="3000">
              <a:latin typeface="Impact"/>
              <a:ea typeface="Impact"/>
              <a:cs typeface="Impact"/>
              <a:sym typeface="Impact"/>
            </a:endParaRPr>
          </a:p>
        </p:txBody>
      </p:sp>
      <p:sp>
        <p:nvSpPr>
          <p:cNvPr id="199" name="Google Shape;199;p23"/>
          <p:cNvSpPr txBox="1"/>
          <p:nvPr>
            <p:ph idx="1" type="body"/>
          </p:nvPr>
        </p:nvSpPr>
        <p:spPr>
          <a:xfrm>
            <a:off x="5647425" y="1567550"/>
            <a:ext cx="2853600" cy="2911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Calibri"/>
              <a:buChar char="●"/>
            </a:pPr>
            <a:r>
              <a:rPr lang="en" sz="1600">
                <a:latin typeface="Calibri"/>
                <a:ea typeface="Calibri"/>
                <a:cs typeface="Calibri"/>
                <a:sym typeface="Calibri"/>
              </a:rPr>
              <a:t>All the </a:t>
            </a:r>
            <a:r>
              <a:rPr lang="en" sz="1600">
                <a:latin typeface="Calibri"/>
                <a:ea typeface="Calibri"/>
                <a:cs typeface="Calibri"/>
                <a:sym typeface="Calibri"/>
              </a:rPr>
              <a:t>restaurants</a:t>
            </a:r>
            <a:r>
              <a:rPr lang="en" sz="1600">
                <a:latin typeface="Calibri"/>
                <a:ea typeface="Calibri"/>
                <a:cs typeface="Calibri"/>
                <a:sym typeface="Calibri"/>
              </a:rPr>
              <a:t> were in an </a:t>
            </a:r>
            <a:r>
              <a:rPr lang="en" sz="1600">
                <a:latin typeface="Courier New"/>
                <a:ea typeface="Courier New"/>
                <a:cs typeface="Courier New"/>
                <a:sym typeface="Courier New"/>
              </a:rPr>
              <a:t>ul</a:t>
            </a:r>
            <a:r>
              <a:rPr lang="en" sz="1600">
                <a:latin typeface="Calibri"/>
                <a:ea typeface="Calibri"/>
                <a:cs typeface="Calibri"/>
                <a:sym typeface="Calibri"/>
              </a:rPr>
              <a:t> class.</a:t>
            </a:r>
            <a:endParaRPr sz="1600">
              <a:latin typeface="Calibri"/>
              <a:ea typeface="Calibri"/>
              <a:cs typeface="Calibri"/>
              <a:sym typeface="Calibri"/>
            </a:endParaRPr>
          </a:p>
          <a:p>
            <a:pPr indent="-330200" lvl="0" marL="457200" rtl="0" algn="l">
              <a:spcBef>
                <a:spcPts val="0"/>
              </a:spcBef>
              <a:spcAft>
                <a:spcPts val="0"/>
              </a:spcAft>
              <a:buSzPts val="1600"/>
              <a:buFont typeface="Calibri"/>
              <a:buChar char="●"/>
            </a:pPr>
            <a:r>
              <a:rPr lang="en" sz="1600">
                <a:latin typeface="Calibri"/>
                <a:ea typeface="Calibri"/>
                <a:cs typeface="Calibri"/>
                <a:sym typeface="Calibri"/>
              </a:rPr>
              <a:t> Each restaurant had its own </a:t>
            </a:r>
            <a:r>
              <a:rPr lang="en" sz="1600">
                <a:latin typeface="Courier New"/>
                <a:ea typeface="Courier New"/>
                <a:cs typeface="Courier New"/>
                <a:sym typeface="Courier New"/>
              </a:rPr>
              <a:t>li </a:t>
            </a:r>
            <a:r>
              <a:rPr lang="en" sz="1600">
                <a:latin typeface="Calibri"/>
                <a:ea typeface="Calibri"/>
                <a:cs typeface="Calibri"/>
                <a:sym typeface="Calibri"/>
              </a:rPr>
              <a:t>class. </a:t>
            </a:r>
            <a:endParaRPr sz="1600">
              <a:latin typeface="Calibri"/>
              <a:ea typeface="Calibri"/>
              <a:cs typeface="Calibri"/>
              <a:sym typeface="Calibri"/>
            </a:endParaRPr>
          </a:p>
          <a:p>
            <a:pPr indent="-330200" lvl="0" marL="457200" rtl="0" algn="l">
              <a:spcBef>
                <a:spcPts val="0"/>
              </a:spcBef>
              <a:spcAft>
                <a:spcPts val="0"/>
              </a:spcAft>
              <a:buSzPts val="1600"/>
              <a:buFont typeface="Calibri"/>
              <a:buChar char="●"/>
            </a:pPr>
            <a:r>
              <a:rPr lang="en" sz="1600">
                <a:latin typeface="Calibri"/>
                <a:ea typeface="Calibri"/>
                <a:cs typeface="Calibri"/>
                <a:sym typeface="Calibri"/>
              </a:rPr>
              <a:t>Within them, they had 3 </a:t>
            </a:r>
            <a:r>
              <a:rPr lang="en" sz="1600">
                <a:latin typeface="Courier New"/>
                <a:ea typeface="Courier New"/>
                <a:cs typeface="Courier New"/>
                <a:sym typeface="Courier New"/>
              </a:rPr>
              <a:t>span </a:t>
            </a:r>
            <a:r>
              <a:rPr lang="en" sz="1600">
                <a:latin typeface="Calibri"/>
                <a:ea typeface="Calibri"/>
                <a:cs typeface="Calibri"/>
                <a:sym typeface="Calibri"/>
              </a:rPr>
              <a:t>classes that held title, reviews, and ratings.</a:t>
            </a:r>
            <a:endParaRPr sz="1600">
              <a:latin typeface="Calibri"/>
              <a:ea typeface="Calibri"/>
              <a:cs typeface="Calibri"/>
              <a:sym typeface="Calibri"/>
            </a:endParaRPr>
          </a:p>
          <a:p>
            <a:pPr indent="0" lvl="0" marL="0" rtl="0" algn="l">
              <a:spcBef>
                <a:spcPts val="1200"/>
              </a:spcBef>
              <a:spcAft>
                <a:spcPts val="1200"/>
              </a:spcAft>
              <a:buNone/>
            </a:pPr>
            <a:r>
              <a:t/>
            </a:r>
            <a:endParaRPr/>
          </a:p>
        </p:txBody>
      </p:sp>
      <p:pic>
        <p:nvPicPr>
          <p:cNvPr id="200" name="Google Shape;200;p23"/>
          <p:cNvPicPr preferRelativeResize="0"/>
          <p:nvPr/>
        </p:nvPicPr>
        <p:blipFill rotWithShape="1">
          <a:blip r:embed="rId3">
            <a:alphaModFix/>
          </a:blip>
          <a:srcRect b="0" l="-2720" r="2719" t="0"/>
          <a:stretch/>
        </p:blipFill>
        <p:spPr>
          <a:xfrm>
            <a:off x="222299" y="1434300"/>
            <a:ext cx="5185275" cy="3177701"/>
          </a:xfrm>
          <a:prstGeom prst="rect">
            <a:avLst/>
          </a:prstGeom>
          <a:noFill/>
          <a:ln>
            <a:noFill/>
          </a:ln>
        </p:spPr>
      </p:pic>
      <p:pic>
        <p:nvPicPr>
          <p:cNvPr id="201" name="Google Shape;201;p23"/>
          <p:cNvPicPr preferRelativeResize="0"/>
          <p:nvPr/>
        </p:nvPicPr>
        <p:blipFill rotWithShape="1">
          <a:blip r:embed="rId4">
            <a:alphaModFix/>
          </a:blip>
          <a:srcRect b="0" l="0" r="14799" t="39719"/>
          <a:stretch/>
        </p:blipFill>
        <p:spPr>
          <a:xfrm>
            <a:off x="7299025" y="0"/>
            <a:ext cx="1844974" cy="1305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4"/>
          <p:cNvSpPr txBox="1"/>
          <p:nvPr>
            <p:ph type="title"/>
          </p:nvPr>
        </p:nvSpPr>
        <p:spPr>
          <a:xfrm>
            <a:off x="5058900" y="288050"/>
            <a:ext cx="3883500" cy="53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660">
                <a:latin typeface="Impact"/>
                <a:ea typeface="Impact"/>
                <a:cs typeface="Impact"/>
                <a:sym typeface="Impact"/>
              </a:rPr>
              <a:t>Step 2: Gathering the Data</a:t>
            </a:r>
            <a:endParaRPr sz="2660">
              <a:latin typeface="Impact"/>
              <a:ea typeface="Impact"/>
              <a:cs typeface="Impact"/>
              <a:sym typeface="Impact"/>
            </a:endParaRPr>
          </a:p>
        </p:txBody>
      </p:sp>
      <p:sp>
        <p:nvSpPr>
          <p:cNvPr id="207" name="Google Shape;207;p24"/>
          <p:cNvSpPr txBox="1"/>
          <p:nvPr>
            <p:ph idx="1" type="body"/>
          </p:nvPr>
        </p:nvSpPr>
        <p:spPr>
          <a:xfrm>
            <a:off x="5284425" y="1127350"/>
            <a:ext cx="3234000" cy="33021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Calibri"/>
              <a:buChar char="●"/>
            </a:pPr>
            <a:r>
              <a:rPr lang="en" sz="1600">
                <a:latin typeface="Calibri"/>
                <a:ea typeface="Calibri"/>
                <a:cs typeface="Calibri"/>
                <a:sym typeface="Calibri"/>
              </a:rPr>
              <a:t>The data for review needed only the integer and no text attached so the getInt method took only the numbers in String and changed it to Integer.</a:t>
            </a:r>
            <a:endParaRPr sz="1600">
              <a:latin typeface="Calibri"/>
              <a:ea typeface="Calibri"/>
              <a:cs typeface="Calibri"/>
              <a:sym typeface="Calibri"/>
            </a:endParaRPr>
          </a:p>
          <a:p>
            <a:pPr indent="-330200" lvl="0" marL="457200" rtl="0" algn="l">
              <a:spcBef>
                <a:spcPts val="0"/>
              </a:spcBef>
              <a:spcAft>
                <a:spcPts val="0"/>
              </a:spcAft>
              <a:buSzPts val="1600"/>
              <a:buFont typeface="Calibri"/>
              <a:buChar char="●"/>
            </a:pPr>
            <a:r>
              <a:rPr lang="en" sz="1600">
                <a:latin typeface="Calibri"/>
                <a:ea typeface="Calibri"/>
                <a:cs typeface="Calibri"/>
                <a:sym typeface="Calibri"/>
              </a:rPr>
              <a:t>The data for ratings needed only the double so </a:t>
            </a:r>
            <a:r>
              <a:rPr lang="en" sz="1600">
                <a:latin typeface="Courier New"/>
                <a:ea typeface="Courier New"/>
                <a:cs typeface="Courier New"/>
                <a:sym typeface="Courier New"/>
              </a:rPr>
              <a:t>getDouble </a:t>
            </a:r>
            <a:r>
              <a:rPr lang="en" sz="1600">
                <a:latin typeface="Calibri"/>
                <a:ea typeface="Calibri"/>
                <a:cs typeface="Calibri"/>
                <a:sym typeface="Calibri"/>
              </a:rPr>
              <a:t>m</a:t>
            </a:r>
            <a:r>
              <a:rPr lang="en" sz="1600">
                <a:latin typeface="Calibri"/>
                <a:ea typeface="Calibri"/>
                <a:cs typeface="Calibri"/>
                <a:sym typeface="Calibri"/>
              </a:rPr>
              <a:t>ethod got the numbers and converted it to a double</a:t>
            </a:r>
            <a:endParaRPr sz="1600">
              <a:latin typeface="Calibri"/>
              <a:ea typeface="Calibri"/>
              <a:cs typeface="Calibri"/>
              <a:sym typeface="Calibri"/>
            </a:endParaRPr>
          </a:p>
        </p:txBody>
      </p:sp>
      <p:pic>
        <p:nvPicPr>
          <p:cNvPr id="208" name="Google Shape;208;p24"/>
          <p:cNvPicPr preferRelativeResize="0"/>
          <p:nvPr/>
        </p:nvPicPr>
        <p:blipFill>
          <a:blip r:embed="rId3">
            <a:alphaModFix/>
          </a:blip>
          <a:stretch>
            <a:fillRect/>
          </a:stretch>
        </p:blipFill>
        <p:spPr>
          <a:xfrm>
            <a:off x="266326" y="350975"/>
            <a:ext cx="4073951" cy="4574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5"/>
          <p:cNvSpPr txBox="1"/>
          <p:nvPr>
            <p:ph type="title"/>
          </p:nvPr>
        </p:nvSpPr>
        <p:spPr>
          <a:xfrm>
            <a:off x="5798775" y="309175"/>
            <a:ext cx="2783100" cy="67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latin typeface="Impact"/>
                <a:ea typeface="Impact"/>
                <a:cs typeface="Impact"/>
                <a:sym typeface="Impact"/>
              </a:rPr>
              <a:t>More Gathering…</a:t>
            </a:r>
            <a:endParaRPr sz="2900">
              <a:latin typeface="Impact"/>
              <a:ea typeface="Impact"/>
              <a:cs typeface="Impact"/>
              <a:sym typeface="Impact"/>
            </a:endParaRPr>
          </a:p>
        </p:txBody>
      </p:sp>
      <p:sp>
        <p:nvSpPr>
          <p:cNvPr id="214" name="Google Shape;214;p25"/>
          <p:cNvSpPr txBox="1"/>
          <p:nvPr>
            <p:ph idx="1" type="body"/>
          </p:nvPr>
        </p:nvSpPr>
        <p:spPr>
          <a:xfrm>
            <a:off x="5692975" y="1127350"/>
            <a:ext cx="3100200" cy="3372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Calibri"/>
              <a:buChar char="●"/>
            </a:pPr>
            <a:r>
              <a:rPr lang="en" sz="1500">
                <a:latin typeface="Calibri"/>
                <a:ea typeface="Calibri"/>
                <a:cs typeface="Calibri"/>
                <a:sym typeface="Calibri"/>
              </a:rPr>
              <a:t>YelpScrape connects to the URL</a:t>
            </a:r>
            <a:endParaRPr sz="1500">
              <a:latin typeface="Calibri"/>
              <a:ea typeface="Calibri"/>
              <a:cs typeface="Calibri"/>
              <a:sym typeface="Calibri"/>
            </a:endParaRPr>
          </a:p>
          <a:p>
            <a:pPr indent="-323850" lvl="0" marL="457200" rtl="0" algn="l">
              <a:spcBef>
                <a:spcPts val="0"/>
              </a:spcBef>
              <a:spcAft>
                <a:spcPts val="0"/>
              </a:spcAft>
              <a:buSzPts val="1500"/>
              <a:buFont typeface="Calibri"/>
              <a:buChar char="●"/>
            </a:pPr>
            <a:r>
              <a:rPr lang="en" sz="1500">
                <a:latin typeface="Calibri"/>
                <a:ea typeface="Calibri"/>
                <a:cs typeface="Calibri"/>
                <a:sym typeface="Calibri"/>
              </a:rPr>
              <a:t>Gets the </a:t>
            </a:r>
            <a:r>
              <a:rPr lang="en" sz="1500">
                <a:latin typeface="Courier New"/>
                <a:ea typeface="Courier New"/>
                <a:cs typeface="Courier New"/>
                <a:sym typeface="Courier New"/>
              </a:rPr>
              <a:t>ul </a:t>
            </a:r>
            <a:r>
              <a:rPr lang="en" sz="1500">
                <a:latin typeface="Calibri"/>
                <a:ea typeface="Calibri"/>
                <a:cs typeface="Calibri"/>
                <a:sym typeface="Calibri"/>
              </a:rPr>
              <a:t>class that holds all the restaurants</a:t>
            </a:r>
            <a:endParaRPr sz="1500">
              <a:latin typeface="Calibri"/>
              <a:ea typeface="Calibri"/>
              <a:cs typeface="Calibri"/>
              <a:sym typeface="Calibri"/>
            </a:endParaRPr>
          </a:p>
          <a:p>
            <a:pPr indent="-323850" lvl="0" marL="457200" rtl="0" algn="l">
              <a:spcBef>
                <a:spcPts val="0"/>
              </a:spcBef>
              <a:spcAft>
                <a:spcPts val="0"/>
              </a:spcAft>
              <a:buSzPts val="1500"/>
              <a:buFont typeface="Calibri"/>
              <a:buChar char="●"/>
            </a:pPr>
            <a:r>
              <a:rPr lang="en" sz="1500">
                <a:latin typeface="Calibri"/>
                <a:ea typeface="Calibri"/>
                <a:cs typeface="Calibri"/>
                <a:sym typeface="Calibri"/>
              </a:rPr>
              <a:t>Gets all the</a:t>
            </a:r>
            <a:r>
              <a:rPr lang="en" sz="1500">
                <a:latin typeface="Courier New"/>
                <a:ea typeface="Courier New"/>
                <a:cs typeface="Courier New"/>
                <a:sym typeface="Courier New"/>
              </a:rPr>
              <a:t> li </a:t>
            </a:r>
            <a:r>
              <a:rPr lang="en" sz="1500">
                <a:latin typeface="Calibri"/>
                <a:ea typeface="Calibri"/>
                <a:cs typeface="Calibri"/>
                <a:sym typeface="Calibri"/>
              </a:rPr>
              <a:t>class </a:t>
            </a:r>
            <a:r>
              <a:rPr lang="en" sz="1500">
                <a:latin typeface="Calibri"/>
                <a:ea typeface="Calibri"/>
                <a:cs typeface="Calibri"/>
                <a:sym typeface="Calibri"/>
              </a:rPr>
              <a:t>elements</a:t>
            </a:r>
            <a:r>
              <a:rPr lang="en" sz="1500">
                <a:latin typeface="Calibri"/>
                <a:ea typeface="Calibri"/>
                <a:cs typeface="Calibri"/>
                <a:sym typeface="Calibri"/>
              </a:rPr>
              <a:t>.</a:t>
            </a:r>
            <a:endParaRPr sz="1500">
              <a:latin typeface="Calibri"/>
              <a:ea typeface="Calibri"/>
              <a:cs typeface="Calibri"/>
              <a:sym typeface="Calibri"/>
            </a:endParaRPr>
          </a:p>
          <a:p>
            <a:pPr indent="-323850" lvl="0" marL="457200" rtl="0" algn="l">
              <a:spcBef>
                <a:spcPts val="0"/>
              </a:spcBef>
              <a:spcAft>
                <a:spcPts val="0"/>
              </a:spcAft>
              <a:buSzPts val="1500"/>
              <a:buFont typeface="Calibri"/>
              <a:buChar char="●"/>
            </a:pPr>
            <a:r>
              <a:rPr lang="en" sz="1500">
                <a:latin typeface="Calibri"/>
                <a:ea typeface="Calibri"/>
                <a:cs typeface="Calibri"/>
                <a:sym typeface="Calibri"/>
              </a:rPr>
              <a:t>Gets the </a:t>
            </a:r>
            <a:r>
              <a:rPr lang="en" sz="1500">
                <a:latin typeface="Courier New"/>
                <a:ea typeface="Courier New"/>
                <a:cs typeface="Courier New"/>
                <a:sym typeface="Courier New"/>
              </a:rPr>
              <a:t>span </a:t>
            </a:r>
            <a:r>
              <a:rPr lang="en" sz="1500">
                <a:latin typeface="Calibri"/>
                <a:ea typeface="Calibri"/>
                <a:cs typeface="Calibri"/>
                <a:sym typeface="Calibri"/>
              </a:rPr>
              <a:t>classes that hold reviews, ratings, and names.</a:t>
            </a:r>
            <a:endParaRPr sz="1500">
              <a:latin typeface="Calibri"/>
              <a:ea typeface="Calibri"/>
              <a:cs typeface="Calibri"/>
              <a:sym typeface="Calibri"/>
            </a:endParaRPr>
          </a:p>
        </p:txBody>
      </p:sp>
      <p:pic>
        <p:nvPicPr>
          <p:cNvPr id="215" name="Google Shape;215;p25"/>
          <p:cNvPicPr preferRelativeResize="0"/>
          <p:nvPr/>
        </p:nvPicPr>
        <p:blipFill rotWithShape="1">
          <a:blip r:embed="rId3">
            <a:alphaModFix/>
          </a:blip>
          <a:srcRect b="803" l="1759" r="39585" t="0"/>
          <a:stretch/>
        </p:blipFill>
        <p:spPr>
          <a:xfrm>
            <a:off x="160750" y="252825"/>
            <a:ext cx="5363224" cy="3016249"/>
          </a:xfrm>
          <a:prstGeom prst="rect">
            <a:avLst/>
          </a:prstGeom>
          <a:noFill/>
          <a:ln>
            <a:noFill/>
          </a:ln>
        </p:spPr>
      </p:pic>
      <p:pic>
        <p:nvPicPr>
          <p:cNvPr id="216" name="Google Shape;216;p25"/>
          <p:cNvPicPr preferRelativeResize="0"/>
          <p:nvPr/>
        </p:nvPicPr>
        <p:blipFill>
          <a:blip r:embed="rId4">
            <a:alphaModFix/>
          </a:blip>
          <a:stretch>
            <a:fillRect/>
          </a:stretch>
        </p:blipFill>
        <p:spPr>
          <a:xfrm>
            <a:off x="160750" y="252825"/>
            <a:ext cx="5363226" cy="451109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16"/>
                                        </p:tgtEl>
                                        <p:attrNameLst>
                                          <p:attrName>style.visibility</p:attrName>
                                        </p:attrNameLst>
                                      </p:cBhvr>
                                      <p:to>
                                        <p:strVal val="visible"/>
                                      </p:to>
                                    </p:set>
                                    <p:anim calcmode="lin" valueType="num">
                                      <p:cBhvr additive="base">
                                        <p:cTn dur="1000"/>
                                        <p:tgtEl>
                                          <p:spTgt spid="216"/>
                                        </p:tgtEl>
                                        <p:attrNameLst>
                                          <p:attrName>ppt_w</p:attrName>
                                        </p:attrNameLst>
                                      </p:cBhvr>
                                      <p:tavLst>
                                        <p:tav fmla="" tm="0">
                                          <p:val>
                                            <p:strVal val="0"/>
                                          </p:val>
                                        </p:tav>
                                        <p:tav fmla="" tm="100000">
                                          <p:val>
                                            <p:strVal val="#ppt_w"/>
                                          </p:val>
                                        </p:tav>
                                      </p:tavLst>
                                    </p:anim>
                                    <p:anim calcmode="lin" valueType="num">
                                      <p:cBhvr additive="base">
                                        <p:cTn dur="1000"/>
                                        <p:tgtEl>
                                          <p:spTgt spid="21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txBox="1"/>
          <p:nvPr>
            <p:ph type="title"/>
          </p:nvPr>
        </p:nvSpPr>
        <p:spPr>
          <a:xfrm>
            <a:off x="5383600" y="182350"/>
            <a:ext cx="32763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360">
                <a:latin typeface="Impact"/>
                <a:ea typeface="Impact"/>
                <a:cs typeface="Impact"/>
                <a:sym typeface="Impact"/>
              </a:rPr>
              <a:t>Step 3: exception handling and file storage </a:t>
            </a:r>
            <a:endParaRPr sz="2360">
              <a:latin typeface="Impact"/>
              <a:ea typeface="Impact"/>
              <a:cs typeface="Impact"/>
              <a:sym typeface="Impact"/>
            </a:endParaRPr>
          </a:p>
        </p:txBody>
      </p:sp>
      <p:sp>
        <p:nvSpPr>
          <p:cNvPr id="222" name="Google Shape;222;p26"/>
          <p:cNvSpPr txBox="1"/>
          <p:nvPr>
            <p:ph idx="1" type="body"/>
          </p:nvPr>
        </p:nvSpPr>
        <p:spPr>
          <a:xfrm>
            <a:off x="5516950" y="1581650"/>
            <a:ext cx="3009600" cy="2911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Calibri"/>
              <a:buChar char="●"/>
            </a:pPr>
            <a:r>
              <a:rPr lang="en" sz="1600">
                <a:latin typeface="Calibri"/>
                <a:ea typeface="Calibri"/>
                <a:cs typeface="Calibri"/>
                <a:sym typeface="Calibri"/>
              </a:rPr>
              <a:t>File scrapy </a:t>
            </a:r>
            <a:r>
              <a:rPr lang="en" sz="1600">
                <a:latin typeface="Calibri"/>
                <a:ea typeface="Calibri"/>
                <a:cs typeface="Calibri"/>
                <a:sym typeface="Calibri"/>
              </a:rPr>
              <a:t>sorts all the restaurants by reviews and rating.</a:t>
            </a:r>
            <a:endParaRPr sz="1600">
              <a:latin typeface="Calibri"/>
              <a:ea typeface="Calibri"/>
              <a:cs typeface="Calibri"/>
              <a:sym typeface="Calibri"/>
            </a:endParaRPr>
          </a:p>
          <a:p>
            <a:pPr indent="-330200" lvl="0" marL="457200" rtl="0" algn="l">
              <a:spcBef>
                <a:spcPts val="0"/>
              </a:spcBef>
              <a:spcAft>
                <a:spcPts val="0"/>
              </a:spcAft>
              <a:buSzPts val="1600"/>
              <a:buChar char="●"/>
            </a:pPr>
            <a:r>
              <a:rPr lang="en" sz="1600">
                <a:latin typeface="Calibri"/>
                <a:ea typeface="Calibri"/>
                <a:cs typeface="Calibri"/>
                <a:sym typeface="Calibri"/>
              </a:rPr>
              <a:t>Then stores results into </a:t>
            </a:r>
            <a:r>
              <a:rPr lang="en" sz="1600">
                <a:latin typeface="Courier New"/>
                <a:ea typeface="Courier New"/>
                <a:cs typeface="Courier New"/>
                <a:sym typeface="Courier New"/>
              </a:rPr>
              <a:t>RESULTS.txt</a:t>
            </a:r>
            <a:r>
              <a:rPr lang="en" sz="1600">
                <a:latin typeface="Calibri"/>
                <a:ea typeface="Calibri"/>
                <a:cs typeface="Calibri"/>
                <a:sym typeface="Calibri"/>
              </a:rPr>
              <a:t> and a backup in </a:t>
            </a:r>
            <a:r>
              <a:rPr lang="en" sz="1600">
                <a:latin typeface="Courier New"/>
                <a:ea typeface="Courier New"/>
                <a:cs typeface="Courier New"/>
                <a:sym typeface="Courier New"/>
              </a:rPr>
              <a:t>RESULTSCOPY.txt</a:t>
            </a:r>
            <a:endParaRPr sz="1600">
              <a:latin typeface="Courier New"/>
              <a:ea typeface="Courier New"/>
              <a:cs typeface="Courier New"/>
              <a:sym typeface="Courier New"/>
            </a:endParaRPr>
          </a:p>
          <a:p>
            <a:pPr indent="0" lvl="0" marL="457200" rtl="0" algn="l">
              <a:spcBef>
                <a:spcPts val="1200"/>
              </a:spcBef>
              <a:spcAft>
                <a:spcPts val="1200"/>
              </a:spcAft>
              <a:buNone/>
            </a:pPr>
            <a:r>
              <a:t/>
            </a:r>
            <a:endParaRPr sz="1600">
              <a:latin typeface="Calibri"/>
              <a:ea typeface="Calibri"/>
              <a:cs typeface="Calibri"/>
              <a:sym typeface="Calibri"/>
            </a:endParaRPr>
          </a:p>
        </p:txBody>
      </p:sp>
      <p:pic>
        <p:nvPicPr>
          <p:cNvPr id="223" name="Google Shape;223;p26"/>
          <p:cNvPicPr preferRelativeResize="0"/>
          <p:nvPr/>
        </p:nvPicPr>
        <p:blipFill rotWithShape="1">
          <a:blip r:embed="rId3">
            <a:alphaModFix/>
          </a:blip>
          <a:srcRect b="3063" l="0" r="0" t="0"/>
          <a:stretch/>
        </p:blipFill>
        <p:spPr>
          <a:xfrm>
            <a:off x="246500" y="915125"/>
            <a:ext cx="4925177" cy="38337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7"/>
          <p:cNvSpPr txBox="1"/>
          <p:nvPr>
            <p:ph type="title"/>
          </p:nvPr>
        </p:nvSpPr>
        <p:spPr>
          <a:xfrm>
            <a:off x="3165650" y="-78000"/>
            <a:ext cx="2739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latin typeface="Impact"/>
                <a:ea typeface="Impact"/>
                <a:cs typeface="Impact"/>
                <a:sym typeface="Impact"/>
              </a:rPr>
              <a:t>The Final Code</a:t>
            </a:r>
            <a:endParaRPr sz="3200">
              <a:latin typeface="Impact"/>
              <a:ea typeface="Impact"/>
              <a:cs typeface="Impact"/>
              <a:sym typeface="Impact"/>
            </a:endParaRPr>
          </a:p>
        </p:txBody>
      </p:sp>
      <p:pic>
        <p:nvPicPr>
          <p:cNvPr id="229" name="Google Shape;229;p27"/>
          <p:cNvPicPr preferRelativeResize="0"/>
          <p:nvPr/>
        </p:nvPicPr>
        <p:blipFill>
          <a:blip r:embed="rId3">
            <a:alphaModFix/>
          </a:blip>
          <a:stretch>
            <a:fillRect/>
          </a:stretch>
        </p:blipFill>
        <p:spPr>
          <a:xfrm>
            <a:off x="0" y="479925"/>
            <a:ext cx="3710025" cy="4495977"/>
          </a:xfrm>
          <a:prstGeom prst="rect">
            <a:avLst/>
          </a:prstGeom>
          <a:noFill/>
          <a:ln>
            <a:noFill/>
          </a:ln>
        </p:spPr>
      </p:pic>
      <p:pic>
        <p:nvPicPr>
          <p:cNvPr id="230" name="Google Shape;230;p27"/>
          <p:cNvPicPr preferRelativeResize="0"/>
          <p:nvPr/>
        </p:nvPicPr>
        <p:blipFill>
          <a:blip r:embed="rId4">
            <a:alphaModFix/>
          </a:blip>
          <a:stretch>
            <a:fillRect/>
          </a:stretch>
        </p:blipFill>
        <p:spPr>
          <a:xfrm>
            <a:off x="4991580" y="636100"/>
            <a:ext cx="3997170" cy="4339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8"/>
          <p:cNvSpPr txBox="1"/>
          <p:nvPr>
            <p:ph type="title"/>
          </p:nvPr>
        </p:nvSpPr>
        <p:spPr>
          <a:xfrm>
            <a:off x="3551800" y="255750"/>
            <a:ext cx="5038800" cy="53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660">
                <a:latin typeface="Impact"/>
                <a:ea typeface="Impact"/>
                <a:cs typeface="Impact"/>
                <a:sym typeface="Impact"/>
              </a:rPr>
              <a:t>Step 4: Results Results RESULTS! </a:t>
            </a:r>
            <a:r>
              <a:rPr lang="en" sz="2660"/>
              <a:t> </a:t>
            </a:r>
            <a:endParaRPr sz="2660"/>
          </a:p>
        </p:txBody>
      </p:sp>
      <p:sp>
        <p:nvSpPr>
          <p:cNvPr id="236" name="Google Shape;236;p28"/>
          <p:cNvSpPr txBox="1"/>
          <p:nvPr>
            <p:ph idx="1" type="body"/>
          </p:nvPr>
        </p:nvSpPr>
        <p:spPr>
          <a:xfrm>
            <a:off x="3403175" y="949675"/>
            <a:ext cx="5278500" cy="34233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Calibri"/>
              <a:buChar char="●"/>
            </a:pPr>
            <a:r>
              <a:rPr lang="en" sz="1600">
                <a:latin typeface="Calibri"/>
                <a:ea typeface="Calibri"/>
                <a:cs typeface="Calibri"/>
                <a:sym typeface="Calibri"/>
              </a:rPr>
              <a:t>The results Yelps ranking of </a:t>
            </a:r>
            <a:r>
              <a:rPr lang="en" sz="1600">
                <a:latin typeface="Calibri"/>
                <a:ea typeface="Calibri"/>
                <a:cs typeface="Calibri"/>
                <a:sym typeface="Calibri"/>
              </a:rPr>
              <a:t>restaurants</a:t>
            </a:r>
            <a:r>
              <a:rPr lang="en" sz="1600">
                <a:latin typeface="Calibri"/>
                <a:ea typeface="Calibri"/>
                <a:cs typeface="Calibri"/>
                <a:sym typeface="Calibri"/>
              </a:rPr>
              <a:t> vs YelpScrape</a:t>
            </a:r>
            <a:endParaRPr sz="1600">
              <a:latin typeface="Calibri"/>
              <a:ea typeface="Calibri"/>
              <a:cs typeface="Calibri"/>
              <a:sym typeface="Calibri"/>
            </a:endParaRPr>
          </a:p>
          <a:p>
            <a:pPr indent="-330200" lvl="0" marL="457200" rtl="0" algn="l">
              <a:spcBef>
                <a:spcPts val="0"/>
              </a:spcBef>
              <a:spcAft>
                <a:spcPts val="0"/>
              </a:spcAft>
              <a:buSzPts val="1600"/>
              <a:buFont typeface="Calibri"/>
              <a:buChar char="●"/>
            </a:pPr>
            <a:r>
              <a:rPr lang="en" sz="1600">
                <a:latin typeface="Calibri"/>
                <a:ea typeface="Calibri"/>
                <a:cs typeface="Calibri"/>
                <a:sym typeface="Calibri"/>
              </a:rPr>
              <a:t>Rooster is rated 129 out of 240 on Yelp but in our YelpScrape it is ranked 4th.</a:t>
            </a:r>
            <a:endParaRPr sz="1600">
              <a:latin typeface="Calibri"/>
              <a:ea typeface="Calibri"/>
              <a:cs typeface="Calibri"/>
              <a:sym typeface="Calibri"/>
            </a:endParaRPr>
          </a:p>
          <a:p>
            <a:pPr indent="-330200" lvl="0" marL="457200" rtl="0" algn="l">
              <a:spcBef>
                <a:spcPts val="0"/>
              </a:spcBef>
              <a:spcAft>
                <a:spcPts val="0"/>
              </a:spcAft>
              <a:buSzPts val="1600"/>
              <a:buFont typeface="Calibri"/>
              <a:buChar char="●"/>
            </a:pPr>
            <a:r>
              <a:rPr lang="en" sz="1600">
                <a:latin typeface="Calibri"/>
                <a:ea typeface="Calibri"/>
                <a:cs typeface="Calibri"/>
                <a:sym typeface="Calibri"/>
              </a:rPr>
              <a:t>GoldBurgers is ranked 154 on Yelp but it is 11th on YelpScrape.</a:t>
            </a:r>
            <a:endParaRPr sz="1600">
              <a:latin typeface="Calibri"/>
              <a:ea typeface="Calibri"/>
              <a:cs typeface="Calibri"/>
              <a:sym typeface="Calibri"/>
            </a:endParaRPr>
          </a:p>
          <a:p>
            <a:pPr indent="-330200" lvl="0" marL="457200" rtl="0" algn="l">
              <a:spcBef>
                <a:spcPts val="0"/>
              </a:spcBef>
              <a:spcAft>
                <a:spcPts val="0"/>
              </a:spcAft>
              <a:buSzPts val="1600"/>
              <a:buFont typeface="Calibri"/>
              <a:buChar char="●"/>
            </a:pPr>
            <a:r>
              <a:rPr lang="en" sz="1600">
                <a:latin typeface="Calibri"/>
                <a:ea typeface="Calibri"/>
                <a:cs typeface="Calibri"/>
                <a:sym typeface="Calibri"/>
              </a:rPr>
              <a:t>Yelp also has far lower bot reviewers compared to its competition like Google giving us a far more accurate list.</a:t>
            </a:r>
            <a:endParaRPr sz="1600">
              <a:latin typeface="Calibri"/>
              <a:ea typeface="Calibri"/>
              <a:cs typeface="Calibri"/>
              <a:sym typeface="Calibri"/>
            </a:endParaRPr>
          </a:p>
          <a:p>
            <a:pPr indent="0" lvl="0" marL="457200" rtl="0" algn="l">
              <a:spcBef>
                <a:spcPts val="1200"/>
              </a:spcBef>
              <a:spcAft>
                <a:spcPts val="1200"/>
              </a:spcAft>
              <a:buNone/>
            </a:pPr>
            <a:r>
              <a:t/>
            </a:r>
            <a:endParaRPr/>
          </a:p>
        </p:txBody>
      </p:sp>
      <p:pic>
        <p:nvPicPr>
          <p:cNvPr id="237" name="Google Shape;237;p28"/>
          <p:cNvPicPr preferRelativeResize="0"/>
          <p:nvPr/>
        </p:nvPicPr>
        <p:blipFill>
          <a:blip r:embed="rId3">
            <a:alphaModFix/>
          </a:blip>
          <a:stretch>
            <a:fillRect/>
          </a:stretch>
        </p:blipFill>
        <p:spPr>
          <a:xfrm>
            <a:off x="9" y="0"/>
            <a:ext cx="2912733" cy="5143501"/>
          </a:xfrm>
          <a:prstGeom prst="rect">
            <a:avLst/>
          </a:prstGeom>
          <a:noFill/>
          <a:ln>
            <a:noFill/>
          </a:ln>
        </p:spPr>
      </p:pic>
      <p:pic>
        <p:nvPicPr>
          <p:cNvPr id="238" name="Google Shape;238;p28"/>
          <p:cNvPicPr preferRelativeResize="0"/>
          <p:nvPr/>
        </p:nvPicPr>
        <p:blipFill rotWithShape="1">
          <a:blip r:embed="rId4">
            <a:alphaModFix/>
          </a:blip>
          <a:srcRect b="9673" l="5365" r="0" t="0"/>
          <a:stretch/>
        </p:blipFill>
        <p:spPr>
          <a:xfrm>
            <a:off x="2912750" y="4321875"/>
            <a:ext cx="1278701" cy="9153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4">
                                  <p:stCondLst>
                                    <p:cond delay="0"/>
                                  </p:stCondLst>
                                  <p:childTnLst>
                                    <p:anim calcmode="lin" valueType="num">
                                      <p:cBhvr additive="base">
                                        <p:cTn dur="1300"/>
                                        <p:tgtEl>
                                          <p:spTgt spid="238"/>
                                        </p:tgtEl>
                                        <p:attrNameLst>
                                          <p:attrName>ppt_y</p:attrName>
                                        </p:attrNameLst>
                                      </p:cBhvr>
                                      <p:tavLst>
                                        <p:tav fmla="" tm="0">
                                          <p:val>
                                            <p:strVal val="#ppt_y"/>
                                          </p:val>
                                        </p:tav>
                                        <p:tav fmla="" tm="100000">
                                          <p:val>
                                            <p:strVal val="#ppt_y+1"/>
                                          </p:val>
                                        </p:tav>
                                      </p:tavLst>
                                    </p:anim>
                                    <p:set>
                                      <p:cBhvr>
                                        <p:cTn dur="1" fill="hold">
                                          <p:stCondLst>
                                            <p:cond delay="1300"/>
                                          </p:stCondLst>
                                        </p:cTn>
                                        <p:tgtEl>
                                          <p:spTgt spid="23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9"/>
          <p:cNvSpPr txBox="1"/>
          <p:nvPr>
            <p:ph type="title"/>
          </p:nvPr>
        </p:nvSpPr>
        <p:spPr>
          <a:xfrm>
            <a:off x="3406500" y="281000"/>
            <a:ext cx="2331000" cy="740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400">
                <a:latin typeface="Impact"/>
                <a:ea typeface="Impact"/>
                <a:cs typeface="Impact"/>
                <a:sym typeface="Impact"/>
              </a:rPr>
              <a:t>More</a:t>
            </a:r>
            <a:r>
              <a:rPr lang="en" sz="3400">
                <a:latin typeface="Impact"/>
                <a:ea typeface="Impact"/>
                <a:cs typeface="Impact"/>
                <a:sym typeface="Impact"/>
              </a:rPr>
              <a:t> Results</a:t>
            </a:r>
            <a:endParaRPr sz="3400">
              <a:latin typeface="Impact"/>
              <a:ea typeface="Impact"/>
              <a:cs typeface="Impact"/>
              <a:sym typeface="Impact"/>
            </a:endParaRPr>
          </a:p>
        </p:txBody>
      </p:sp>
      <p:pic>
        <p:nvPicPr>
          <p:cNvPr id="244" name="Google Shape;244;p29"/>
          <p:cNvPicPr preferRelativeResize="0"/>
          <p:nvPr/>
        </p:nvPicPr>
        <p:blipFill>
          <a:blip r:embed="rId3">
            <a:alphaModFix/>
          </a:blip>
          <a:stretch>
            <a:fillRect/>
          </a:stretch>
        </p:blipFill>
        <p:spPr>
          <a:xfrm>
            <a:off x="437300" y="915944"/>
            <a:ext cx="2330999" cy="4084155"/>
          </a:xfrm>
          <a:prstGeom prst="rect">
            <a:avLst/>
          </a:prstGeom>
          <a:noFill/>
          <a:ln>
            <a:noFill/>
          </a:ln>
        </p:spPr>
      </p:pic>
      <p:pic>
        <p:nvPicPr>
          <p:cNvPr id="245" name="Google Shape;245;p29"/>
          <p:cNvPicPr preferRelativeResize="0"/>
          <p:nvPr/>
        </p:nvPicPr>
        <p:blipFill>
          <a:blip r:embed="rId4">
            <a:alphaModFix/>
          </a:blip>
          <a:stretch>
            <a:fillRect/>
          </a:stretch>
        </p:blipFill>
        <p:spPr>
          <a:xfrm>
            <a:off x="3406500" y="915950"/>
            <a:ext cx="2331001" cy="4102156"/>
          </a:xfrm>
          <a:prstGeom prst="rect">
            <a:avLst/>
          </a:prstGeom>
          <a:noFill/>
          <a:ln>
            <a:noFill/>
          </a:ln>
        </p:spPr>
      </p:pic>
      <p:pic>
        <p:nvPicPr>
          <p:cNvPr id="246" name="Google Shape;246;p29"/>
          <p:cNvPicPr preferRelativeResize="0"/>
          <p:nvPr/>
        </p:nvPicPr>
        <p:blipFill>
          <a:blip r:embed="rId5">
            <a:alphaModFix/>
          </a:blip>
          <a:stretch>
            <a:fillRect/>
          </a:stretch>
        </p:blipFill>
        <p:spPr>
          <a:xfrm>
            <a:off x="6375700" y="919262"/>
            <a:ext cx="2331001" cy="409553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0"/>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100">
                <a:latin typeface="Impact"/>
                <a:ea typeface="Impact"/>
                <a:cs typeface="Impact"/>
                <a:sym typeface="Impact"/>
              </a:rPr>
              <a:t>Analysis:</a:t>
            </a:r>
            <a:endParaRPr sz="4100">
              <a:latin typeface="Impact"/>
              <a:ea typeface="Impact"/>
              <a:cs typeface="Impact"/>
              <a:sym typeface="Impac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p31"/>
          <p:cNvPicPr preferRelativeResize="0"/>
          <p:nvPr/>
        </p:nvPicPr>
        <p:blipFill rotWithShape="1">
          <a:blip r:embed="rId3">
            <a:alphaModFix/>
          </a:blip>
          <a:srcRect b="0" l="3222" r="0" t="25805"/>
          <a:stretch/>
        </p:blipFill>
        <p:spPr>
          <a:xfrm>
            <a:off x="7041450" y="0"/>
            <a:ext cx="2434151" cy="1866176"/>
          </a:xfrm>
          <a:prstGeom prst="rect">
            <a:avLst/>
          </a:prstGeom>
          <a:noFill/>
          <a:ln>
            <a:noFill/>
          </a:ln>
        </p:spPr>
      </p:pic>
      <p:sp>
        <p:nvSpPr>
          <p:cNvPr id="257" name="Google Shape;257;p31"/>
          <p:cNvSpPr txBox="1"/>
          <p:nvPr>
            <p:ph type="title"/>
          </p:nvPr>
        </p:nvSpPr>
        <p:spPr>
          <a:xfrm>
            <a:off x="961875" y="363138"/>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Question 1: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How to identify crawler traps and avoid them?</a:t>
            </a:r>
            <a:endParaRPr>
              <a:latin typeface="Impact"/>
              <a:ea typeface="Impact"/>
              <a:cs typeface="Impact"/>
              <a:sym typeface="Impact"/>
            </a:endParaRPr>
          </a:p>
        </p:txBody>
      </p:sp>
      <p:sp>
        <p:nvSpPr>
          <p:cNvPr id="258" name="Google Shape;258;p31"/>
          <p:cNvSpPr txBox="1"/>
          <p:nvPr>
            <p:ph idx="1" type="body"/>
          </p:nvPr>
        </p:nvSpPr>
        <p:spPr>
          <a:xfrm>
            <a:off x="1554225" y="1447575"/>
            <a:ext cx="5854200" cy="3054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500">
                <a:latin typeface="Calibri"/>
                <a:ea typeface="Calibri"/>
                <a:cs typeface="Calibri"/>
                <a:sym typeface="Calibri"/>
              </a:rPr>
              <a:t>The crawler is able to identify the Yelps trap of not having the </a:t>
            </a:r>
            <a:r>
              <a:rPr lang="en" sz="1500">
                <a:latin typeface="Calibri"/>
                <a:ea typeface="Calibri"/>
                <a:cs typeface="Calibri"/>
                <a:sym typeface="Calibri"/>
              </a:rPr>
              <a:t>digit</a:t>
            </a:r>
            <a:r>
              <a:rPr lang="en" sz="1500">
                <a:latin typeface="Calibri"/>
                <a:ea typeface="Calibri"/>
                <a:cs typeface="Calibri"/>
                <a:sym typeface="Calibri"/>
              </a:rPr>
              <a:t> form of ratings exist except every 3-4 times you reconnect. Our crawler checks if the span class for the rating exist if it doesn’t our crawler keeps </a:t>
            </a:r>
            <a:r>
              <a:rPr lang="en" sz="1500">
                <a:latin typeface="Calibri"/>
                <a:ea typeface="Calibri"/>
                <a:cs typeface="Calibri"/>
                <a:sym typeface="Calibri"/>
              </a:rPr>
              <a:t>reconnecting</a:t>
            </a:r>
            <a:r>
              <a:rPr lang="en" sz="1500">
                <a:latin typeface="Calibri"/>
                <a:ea typeface="Calibri"/>
                <a:cs typeface="Calibri"/>
                <a:sym typeface="Calibri"/>
              </a:rPr>
              <a:t> till it does.</a:t>
            </a:r>
            <a:endParaRPr sz="1500">
              <a:latin typeface="Calibri"/>
              <a:ea typeface="Calibri"/>
              <a:cs typeface="Calibri"/>
              <a:sym typeface="Calibri"/>
            </a:endParaRPr>
          </a:p>
          <a:p>
            <a:pPr indent="0" lvl="0" marL="0" rtl="0" algn="ctr">
              <a:spcBef>
                <a:spcPts val="1200"/>
              </a:spcBef>
              <a:spcAft>
                <a:spcPts val="0"/>
              </a:spcAft>
              <a:buNone/>
            </a:pPr>
            <a:r>
              <a:rPr lang="en" sz="1500">
                <a:latin typeface="Calibri"/>
                <a:ea typeface="Calibri"/>
                <a:cs typeface="Calibri"/>
                <a:sym typeface="Calibri"/>
              </a:rPr>
              <a:t>Another trap was Yelp asks if are you a robot and needs CAPTCHA if our crawler attempts to request to connect to a new URL too often without a delay. So we added a timeout to slow the requests to avoid “are you a robot.”</a:t>
            </a:r>
            <a:endParaRPr sz="1500">
              <a:latin typeface="Calibri"/>
              <a:ea typeface="Calibri"/>
              <a:cs typeface="Calibri"/>
              <a:sym typeface="Calibri"/>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3805850" y="393750"/>
            <a:ext cx="1767300" cy="71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latin typeface="Impact"/>
                <a:ea typeface="Impact"/>
                <a:cs typeface="Impact"/>
                <a:sym typeface="Impact"/>
              </a:rPr>
              <a:t>Agenda</a:t>
            </a:r>
            <a:endParaRPr sz="3000">
              <a:latin typeface="Impact"/>
              <a:ea typeface="Impact"/>
              <a:cs typeface="Impact"/>
              <a:sym typeface="Impact"/>
            </a:endParaRPr>
          </a:p>
        </p:txBody>
      </p:sp>
      <p:sp>
        <p:nvSpPr>
          <p:cNvPr id="141" name="Google Shape;141;p14"/>
          <p:cNvSpPr txBox="1"/>
          <p:nvPr>
            <p:ph idx="1" type="body"/>
          </p:nvPr>
        </p:nvSpPr>
        <p:spPr>
          <a:xfrm>
            <a:off x="1669850" y="1042875"/>
            <a:ext cx="4805400" cy="35583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Font typeface="Comic Sans MS"/>
              <a:buChar char="➔"/>
            </a:pPr>
            <a:r>
              <a:rPr lang="en">
                <a:latin typeface="Comic Sans MS"/>
                <a:ea typeface="Comic Sans MS"/>
                <a:cs typeface="Comic Sans MS"/>
                <a:sym typeface="Comic Sans MS"/>
              </a:rPr>
              <a:t>Introduction </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Our Story</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Crawler’s Purpose</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Crawler Profile + Tasks and </a:t>
            </a:r>
            <a:r>
              <a:rPr lang="en">
                <a:latin typeface="Comic Sans MS"/>
                <a:ea typeface="Comic Sans MS"/>
                <a:cs typeface="Comic Sans MS"/>
                <a:sym typeface="Comic Sans MS"/>
              </a:rPr>
              <a:t>Attributes</a:t>
            </a:r>
            <a:r>
              <a:rPr lang="en">
                <a:latin typeface="Comic Sans MS"/>
                <a:ea typeface="Comic Sans MS"/>
                <a:cs typeface="Comic Sans MS"/>
                <a:sym typeface="Comic Sans MS"/>
              </a:rPr>
              <a:t> </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Description of Components </a:t>
            </a:r>
            <a:endParaRPr>
              <a:latin typeface="Comic Sans MS"/>
              <a:ea typeface="Comic Sans MS"/>
              <a:cs typeface="Comic Sans MS"/>
              <a:sym typeface="Comic Sans MS"/>
            </a:endParaRPr>
          </a:p>
          <a:p>
            <a:pPr indent="-311150" lvl="0" marL="457200" rtl="0" algn="l">
              <a:spcBef>
                <a:spcPts val="0"/>
              </a:spcBef>
              <a:spcAft>
                <a:spcPts val="0"/>
              </a:spcAft>
              <a:buSzPts val="1300"/>
              <a:buFont typeface="Comic Sans MS"/>
              <a:buChar char="➔"/>
            </a:pPr>
            <a:r>
              <a:rPr lang="en">
                <a:latin typeface="Comic Sans MS"/>
                <a:ea typeface="Comic Sans MS"/>
                <a:cs typeface="Comic Sans MS"/>
                <a:sym typeface="Comic Sans MS"/>
              </a:rPr>
              <a:t>How does YelpScrape work? </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Step One: </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Step Two: </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Step Three: </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Step Four: </a:t>
            </a:r>
            <a:endParaRPr>
              <a:latin typeface="Comic Sans MS"/>
              <a:ea typeface="Comic Sans MS"/>
              <a:cs typeface="Comic Sans MS"/>
              <a:sym typeface="Comic Sans MS"/>
            </a:endParaRPr>
          </a:p>
          <a:p>
            <a:pPr indent="-311150" lvl="0" marL="457200" rtl="0" algn="l">
              <a:spcBef>
                <a:spcPts val="0"/>
              </a:spcBef>
              <a:spcAft>
                <a:spcPts val="0"/>
              </a:spcAft>
              <a:buSzPts val="1300"/>
              <a:buFont typeface="Comic Sans MS"/>
              <a:buChar char="➔"/>
            </a:pPr>
            <a:r>
              <a:rPr lang="en">
                <a:latin typeface="Comic Sans MS"/>
                <a:ea typeface="Comic Sans MS"/>
                <a:cs typeface="Comic Sans MS"/>
                <a:sym typeface="Comic Sans MS"/>
              </a:rPr>
              <a:t>Analysis </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Question 1: </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Question 2: </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Question 3: </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Question</a:t>
            </a:r>
            <a:r>
              <a:rPr lang="en">
                <a:latin typeface="Comic Sans MS"/>
                <a:ea typeface="Comic Sans MS"/>
                <a:cs typeface="Comic Sans MS"/>
                <a:sym typeface="Comic Sans MS"/>
              </a:rPr>
              <a:t> 4: </a:t>
            </a:r>
            <a:endParaRPr>
              <a:latin typeface="Comic Sans MS"/>
              <a:ea typeface="Comic Sans MS"/>
              <a:cs typeface="Comic Sans MS"/>
              <a:sym typeface="Comic Sans MS"/>
            </a:endParaRPr>
          </a:p>
          <a:p>
            <a:pPr indent="-298450" lvl="1" marL="914400" rtl="0" algn="l">
              <a:spcBef>
                <a:spcPts val="0"/>
              </a:spcBef>
              <a:spcAft>
                <a:spcPts val="0"/>
              </a:spcAft>
              <a:buSzPts val="1100"/>
              <a:buFont typeface="Comic Sans MS"/>
              <a:buChar char="◆"/>
            </a:pPr>
            <a:r>
              <a:rPr lang="en">
                <a:latin typeface="Comic Sans MS"/>
                <a:ea typeface="Comic Sans MS"/>
                <a:cs typeface="Comic Sans MS"/>
                <a:sym typeface="Comic Sans MS"/>
              </a:rPr>
              <a:t>Question 5: </a:t>
            </a:r>
            <a:endParaRPr>
              <a:latin typeface="Comic Sans MS"/>
              <a:ea typeface="Comic Sans MS"/>
              <a:cs typeface="Comic Sans MS"/>
              <a:sym typeface="Comic Sans MS"/>
            </a:endParaRPr>
          </a:p>
          <a:p>
            <a:pPr indent="-311150" lvl="0" marL="457200" rtl="0" algn="l">
              <a:spcBef>
                <a:spcPts val="0"/>
              </a:spcBef>
              <a:spcAft>
                <a:spcPts val="0"/>
              </a:spcAft>
              <a:buSzPts val="1300"/>
              <a:buFont typeface="Comic Sans MS"/>
              <a:buChar char="➔"/>
            </a:pPr>
            <a:r>
              <a:rPr lang="en">
                <a:latin typeface="Comic Sans MS"/>
                <a:ea typeface="Comic Sans MS"/>
                <a:cs typeface="Comic Sans MS"/>
                <a:sym typeface="Comic Sans MS"/>
              </a:rPr>
              <a:t>Conclusion</a:t>
            </a:r>
            <a:endParaRPr>
              <a:latin typeface="Comic Sans MS"/>
              <a:ea typeface="Comic Sans MS"/>
              <a:cs typeface="Comic Sans MS"/>
              <a:sym typeface="Comic Sans MS"/>
            </a:endParaRPr>
          </a:p>
          <a:p>
            <a:pPr indent="-311150" lvl="0" marL="457200" rtl="0" algn="l">
              <a:spcBef>
                <a:spcPts val="0"/>
              </a:spcBef>
              <a:spcAft>
                <a:spcPts val="0"/>
              </a:spcAft>
              <a:buSzPts val="1300"/>
              <a:buFont typeface="Comic Sans MS"/>
              <a:buChar char="➔"/>
            </a:pPr>
            <a:r>
              <a:rPr lang="en">
                <a:latin typeface="Comic Sans MS"/>
                <a:ea typeface="Comic Sans MS"/>
                <a:cs typeface="Comic Sans MS"/>
                <a:sym typeface="Comic Sans MS"/>
              </a:rPr>
              <a:t>Questions</a:t>
            </a:r>
            <a:endParaRPr>
              <a:latin typeface="Comic Sans MS"/>
              <a:ea typeface="Comic Sans MS"/>
              <a:cs typeface="Comic Sans MS"/>
              <a:sym typeface="Comic Sans M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2"/>
          <p:cNvSpPr txBox="1"/>
          <p:nvPr>
            <p:ph type="title"/>
          </p:nvPr>
        </p:nvSpPr>
        <p:spPr>
          <a:xfrm>
            <a:off x="1199450" y="182575"/>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Question 2:</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How to design a polite, benign web crawler?</a:t>
            </a:r>
            <a:endParaRPr>
              <a:latin typeface="Impact"/>
              <a:ea typeface="Impact"/>
              <a:cs typeface="Impact"/>
              <a:sym typeface="Impact"/>
            </a:endParaRPr>
          </a:p>
        </p:txBody>
      </p:sp>
      <p:sp>
        <p:nvSpPr>
          <p:cNvPr id="264" name="Google Shape;264;p32"/>
          <p:cNvSpPr txBox="1"/>
          <p:nvPr>
            <p:ph idx="1" type="body"/>
          </p:nvPr>
        </p:nvSpPr>
        <p:spPr>
          <a:xfrm>
            <a:off x="379300" y="1514775"/>
            <a:ext cx="4475700" cy="2911200"/>
          </a:xfrm>
          <a:prstGeom prst="rect">
            <a:avLst/>
          </a:prstGeom>
        </p:spPr>
        <p:txBody>
          <a:bodyPr anchorCtr="0" anchor="t" bIns="91425" lIns="91425" spcFirstLastPara="1" rIns="91425" wrap="square" tIns="91425">
            <a:normAutofit fontScale="25000" lnSpcReduction="10000"/>
          </a:bodyPr>
          <a:lstStyle/>
          <a:p>
            <a:pPr indent="-295231" lvl="0" marL="457200" rtl="0" algn="l">
              <a:lnSpc>
                <a:spcPct val="100000"/>
              </a:lnSpc>
              <a:spcBef>
                <a:spcPts val="0"/>
              </a:spcBef>
              <a:spcAft>
                <a:spcPts val="0"/>
              </a:spcAft>
              <a:buSzPct val="100000"/>
              <a:buFont typeface="Calibri"/>
              <a:buAutoNum type="arabicPeriod"/>
            </a:pPr>
            <a:r>
              <a:rPr b="1" lang="en" sz="4197">
                <a:latin typeface="Calibri"/>
                <a:ea typeface="Calibri"/>
                <a:cs typeface="Calibri"/>
                <a:sym typeface="Calibri"/>
              </a:rPr>
              <a:t>“Elpy reads the rules”</a:t>
            </a:r>
            <a:r>
              <a:rPr lang="en" sz="4197">
                <a:latin typeface="Calibri"/>
                <a:ea typeface="Calibri"/>
                <a:cs typeface="Calibri"/>
                <a:sym typeface="Calibri"/>
              </a:rPr>
              <a:t> : </a:t>
            </a:r>
            <a:r>
              <a:rPr lang="en" sz="4197">
                <a:latin typeface="Calibri"/>
                <a:ea typeface="Calibri"/>
                <a:cs typeface="Calibri"/>
                <a:sym typeface="Calibri"/>
              </a:rPr>
              <a:t>YelpScrape iterates through URLs but always double checks the Disallowed URLs that are </a:t>
            </a:r>
            <a:r>
              <a:rPr lang="en" sz="4197">
                <a:latin typeface="Calibri"/>
                <a:ea typeface="Calibri"/>
                <a:cs typeface="Calibri"/>
                <a:sym typeface="Calibri"/>
              </a:rPr>
              <a:t>listed in Yelp’s robots.txt file. </a:t>
            </a:r>
            <a:endParaRPr sz="4197">
              <a:latin typeface="Calibri"/>
              <a:ea typeface="Calibri"/>
              <a:cs typeface="Calibri"/>
              <a:sym typeface="Calibri"/>
            </a:endParaRPr>
          </a:p>
          <a:p>
            <a:pPr indent="0" lvl="0" marL="457200" rtl="0" algn="l">
              <a:lnSpc>
                <a:spcPct val="100000"/>
              </a:lnSpc>
              <a:spcBef>
                <a:spcPts val="1200"/>
              </a:spcBef>
              <a:spcAft>
                <a:spcPts val="0"/>
              </a:spcAft>
              <a:buNone/>
            </a:pPr>
            <a:r>
              <a:t/>
            </a:r>
            <a:endParaRPr sz="4197">
              <a:latin typeface="Calibri"/>
              <a:ea typeface="Calibri"/>
              <a:cs typeface="Calibri"/>
              <a:sym typeface="Calibri"/>
            </a:endParaRPr>
          </a:p>
          <a:p>
            <a:pPr indent="-295231" lvl="0" marL="457200" rtl="0" algn="l">
              <a:lnSpc>
                <a:spcPct val="100000"/>
              </a:lnSpc>
              <a:spcBef>
                <a:spcPts val="1200"/>
              </a:spcBef>
              <a:spcAft>
                <a:spcPts val="0"/>
              </a:spcAft>
              <a:buSzPct val="100000"/>
              <a:buFont typeface="Calibri"/>
              <a:buAutoNum type="arabicPeriod"/>
            </a:pPr>
            <a:r>
              <a:rPr b="1" lang="en" sz="4197">
                <a:latin typeface="Calibri"/>
                <a:ea typeface="Calibri"/>
                <a:cs typeface="Calibri"/>
                <a:sym typeface="Calibri"/>
              </a:rPr>
              <a:t>“Elpy doesn’t like to be bothersome”</a:t>
            </a:r>
            <a:r>
              <a:rPr lang="en" sz="4197">
                <a:latin typeface="Calibri"/>
                <a:ea typeface="Calibri"/>
                <a:cs typeface="Calibri"/>
                <a:sym typeface="Calibri"/>
              </a:rPr>
              <a:t>: YelpScrape includes a delay function of 6000ms between connecting to Yelp so it doesn’t make Yelp’s server busy and we are not sending too many requests</a:t>
            </a:r>
            <a:endParaRPr sz="4197">
              <a:latin typeface="Calibri"/>
              <a:ea typeface="Calibri"/>
              <a:cs typeface="Calibri"/>
              <a:sym typeface="Calibri"/>
            </a:endParaRPr>
          </a:p>
          <a:p>
            <a:pPr indent="0" lvl="0" marL="0" rtl="0" algn="l">
              <a:lnSpc>
                <a:spcPct val="100000"/>
              </a:lnSpc>
              <a:spcBef>
                <a:spcPts val="1200"/>
              </a:spcBef>
              <a:spcAft>
                <a:spcPts val="0"/>
              </a:spcAft>
              <a:buNone/>
            </a:pPr>
            <a:r>
              <a:t/>
            </a:r>
            <a:endParaRPr sz="4197">
              <a:latin typeface="Calibri"/>
              <a:ea typeface="Calibri"/>
              <a:cs typeface="Calibri"/>
              <a:sym typeface="Calibri"/>
            </a:endParaRPr>
          </a:p>
          <a:p>
            <a:pPr indent="-295231" lvl="0" marL="457200" rtl="0" algn="l">
              <a:lnSpc>
                <a:spcPct val="100000"/>
              </a:lnSpc>
              <a:spcBef>
                <a:spcPts val="1200"/>
              </a:spcBef>
              <a:spcAft>
                <a:spcPts val="0"/>
              </a:spcAft>
              <a:buSzPct val="100000"/>
              <a:buFont typeface="Calibri"/>
              <a:buAutoNum type="arabicPeriod"/>
            </a:pPr>
            <a:r>
              <a:rPr b="1" lang="en" sz="4197">
                <a:latin typeface="Calibri"/>
                <a:ea typeface="Calibri"/>
                <a:cs typeface="Calibri"/>
                <a:sym typeface="Calibri"/>
              </a:rPr>
              <a:t>“Elpy has a User Agent”</a:t>
            </a:r>
            <a:r>
              <a:rPr lang="en" sz="4197">
                <a:latin typeface="Calibri"/>
                <a:ea typeface="Calibri"/>
                <a:cs typeface="Calibri"/>
                <a:sym typeface="Calibri"/>
              </a:rPr>
              <a:t>: We provided a User Agent “Safari” since when using a different User Agent name the HTML code changed and made our crawler not able to do what it’s intended to do.</a:t>
            </a:r>
            <a:endParaRPr sz="4197">
              <a:latin typeface="Calibri"/>
              <a:ea typeface="Calibri"/>
              <a:cs typeface="Calibri"/>
              <a:sym typeface="Calibri"/>
            </a:endParaRPr>
          </a:p>
          <a:p>
            <a:pPr indent="0" lvl="0" marL="0" rtl="0" algn="l">
              <a:lnSpc>
                <a:spcPct val="100000"/>
              </a:lnSpc>
              <a:spcBef>
                <a:spcPts val="1200"/>
              </a:spcBef>
              <a:spcAft>
                <a:spcPts val="0"/>
              </a:spcAft>
              <a:buNone/>
            </a:pPr>
            <a:r>
              <a:t/>
            </a:r>
            <a:endParaRPr sz="1800">
              <a:latin typeface="Calibri"/>
              <a:ea typeface="Calibri"/>
              <a:cs typeface="Calibri"/>
              <a:sym typeface="Calibri"/>
            </a:endParaRPr>
          </a:p>
          <a:p>
            <a:pPr indent="0" lvl="0" marL="0" rtl="0" algn="l">
              <a:spcBef>
                <a:spcPts val="1200"/>
              </a:spcBef>
              <a:spcAft>
                <a:spcPts val="1200"/>
              </a:spcAft>
              <a:buNone/>
            </a:pPr>
            <a:r>
              <a:t/>
            </a:r>
            <a:endParaRPr/>
          </a:p>
        </p:txBody>
      </p:sp>
      <p:pic>
        <p:nvPicPr>
          <p:cNvPr id="265" name="Google Shape;265;p32"/>
          <p:cNvPicPr preferRelativeResize="0"/>
          <p:nvPr/>
        </p:nvPicPr>
        <p:blipFill>
          <a:blip r:embed="rId3">
            <a:alphaModFix/>
          </a:blip>
          <a:stretch>
            <a:fillRect/>
          </a:stretch>
        </p:blipFill>
        <p:spPr>
          <a:xfrm>
            <a:off x="4945500" y="1307838"/>
            <a:ext cx="4044451" cy="34766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pic>
        <p:nvPicPr>
          <p:cNvPr id="270" name="Google Shape;270;p33"/>
          <p:cNvPicPr preferRelativeResize="0"/>
          <p:nvPr/>
        </p:nvPicPr>
        <p:blipFill>
          <a:blip r:embed="rId3">
            <a:alphaModFix/>
          </a:blip>
          <a:stretch>
            <a:fillRect/>
          </a:stretch>
        </p:blipFill>
        <p:spPr>
          <a:xfrm>
            <a:off x="-34975" y="0"/>
            <a:ext cx="9553050" cy="5143500"/>
          </a:xfrm>
          <a:prstGeom prst="rect">
            <a:avLst/>
          </a:prstGeom>
          <a:noFill/>
          <a:ln>
            <a:noFill/>
          </a:ln>
        </p:spPr>
      </p:pic>
      <p:sp>
        <p:nvSpPr>
          <p:cNvPr id="271" name="Google Shape;271;p33"/>
          <p:cNvSpPr txBox="1"/>
          <p:nvPr>
            <p:ph type="title"/>
          </p:nvPr>
        </p:nvSpPr>
        <p:spPr>
          <a:xfrm>
            <a:off x="1222100" y="404275"/>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Question 3: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How to implement an efficient web crawler?</a:t>
            </a:r>
            <a:endParaRPr>
              <a:latin typeface="Impact"/>
              <a:ea typeface="Impact"/>
              <a:cs typeface="Impact"/>
              <a:sym typeface="Impact"/>
            </a:endParaRPr>
          </a:p>
        </p:txBody>
      </p:sp>
      <p:sp>
        <p:nvSpPr>
          <p:cNvPr id="272" name="Google Shape;272;p33"/>
          <p:cNvSpPr txBox="1"/>
          <p:nvPr>
            <p:ph idx="1" type="body"/>
          </p:nvPr>
        </p:nvSpPr>
        <p:spPr>
          <a:xfrm>
            <a:off x="7086500" y="2759750"/>
            <a:ext cx="1462500" cy="15483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100">
                <a:highlight>
                  <a:srgbClr val="CC0000"/>
                </a:highlight>
              </a:rPr>
              <a:t>It will also  ignore the rest of the website and only extracts the reviews, names, and ratings of the restaurants.</a:t>
            </a:r>
            <a:endParaRPr sz="1100">
              <a:highlight>
                <a:srgbClr val="CC0000"/>
              </a:highlight>
            </a:endParaRPr>
          </a:p>
        </p:txBody>
      </p:sp>
      <p:sp>
        <p:nvSpPr>
          <p:cNvPr id="273" name="Google Shape;273;p33"/>
          <p:cNvSpPr txBox="1"/>
          <p:nvPr/>
        </p:nvSpPr>
        <p:spPr>
          <a:xfrm>
            <a:off x="1156375" y="3171300"/>
            <a:ext cx="1319700" cy="1754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000">
                <a:solidFill>
                  <a:schemeClr val="lt1"/>
                </a:solidFill>
                <a:highlight>
                  <a:srgbClr val="1155CC"/>
                </a:highlight>
                <a:latin typeface="Lato"/>
                <a:ea typeface="Lato"/>
                <a:cs typeface="Lato"/>
                <a:sym typeface="Lato"/>
              </a:rPr>
              <a:t>YelpScrape only takes the integer data for the reviews and double data for the rating ignoring the rest of the String which varies from restaurant to another.</a:t>
            </a:r>
            <a:endParaRPr sz="1000">
              <a:solidFill>
                <a:schemeClr val="lt1"/>
              </a:solidFill>
              <a:highlight>
                <a:srgbClr val="1155CC"/>
              </a:highlight>
            </a:endParaRPr>
          </a:p>
        </p:txBody>
      </p:sp>
      <p:sp>
        <p:nvSpPr>
          <p:cNvPr id="274" name="Google Shape;274;p33"/>
          <p:cNvSpPr txBox="1"/>
          <p:nvPr/>
        </p:nvSpPr>
        <p:spPr>
          <a:xfrm>
            <a:off x="3327300" y="2401350"/>
            <a:ext cx="1365300" cy="1223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000">
                <a:solidFill>
                  <a:schemeClr val="lt1"/>
                </a:solidFill>
                <a:highlight>
                  <a:srgbClr val="0B5394"/>
                </a:highlight>
                <a:latin typeface="Lato"/>
                <a:ea typeface="Lato"/>
                <a:cs typeface="Lato"/>
                <a:sym typeface="Lato"/>
              </a:rPr>
              <a:t> Additionally, it  tries to reconnect only when it’s necessary and only accesses 24 different URLs to get all 240 restaurants.</a:t>
            </a:r>
            <a:endParaRPr sz="1000">
              <a:solidFill>
                <a:schemeClr val="lt1"/>
              </a:solidFill>
              <a:highlight>
                <a:srgbClr val="0B5394"/>
              </a:highlight>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3"/>
                                        </p:tgtEl>
                                        <p:attrNameLst>
                                          <p:attrName>style.visibility</p:attrName>
                                        </p:attrNameLst>
                                      </p:cBhvr>
                                      <p:to>
                                        <p:strVal val="visible"/>
                                      </p:to>
                                    </p:set>
                                    <p:anim calcmode="lin" valueType="num">
                                      <p:cBhvr additive="base">
                                        <p:cTn dur="1100"/>
                                        <p:tgtEl>
                                          <p:spTgt spid="27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74"/>
                                        </p:tgtEl>
                                        <p:attrNameLst>
                                          <p:attrName>style.visibility</p:attrName>
                                        </p:attrNameLst>
                                      </p:cBhvr>
                                      <p:to>
                                        <p:strVal val="visible"/>
                                      </p:to>
                                    </p:set>
                                    <p:anim calcmode="lin" valueType="num">
                                      <p:cBhvr additive="base">
                                        <p:cTn dur="1000"/>
                                        <p:tgtEl>
                                          <p:spTgt spid="27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72"/>
                                        </p:tgtEl>
                                        <p:attrNameLst>
                                          <p:attrName>style.visibility</p:attrName>
                                        </p:attrNameLst>
                                      </p:cBhvr>
                                      <p:to>
                                        <p:strVal val="visible"/>
                                      </p:to>
                                    </p:set>
                                    <p:anim calcmode="lin" valueType="num">
                                      <p:cBhvr additive="base">
                                        <p:cTn dur="1000"/>
                                        <p:tgtEl>
                                          <p:spTgt spid="27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4"/>
          <p:cNvSpPr txBox="1"/>
          <p:nvPr>
            <p:ph idx="1" type="body"/>
          </p:nvPr>
        </p:nvSpPr>
        <p:spPr>
          <a:xfrm>
            <a:off x="3200825" y="1610425"/>
            <a:ext cx="3513300" cy="31755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SzPts val="2400"/>
              <a:buFont typeface="Calibri"/>
              <a:buAutoNum type="arabicPeriod"/>
            </a:pPr>
            <a:r>
              <a:rPr lang="en" sz="2400">
                <a:latin typeface="Calibri"/>
                <a:ea typeface="Calibri"/>
                <a:cs typeface="Calibri"/>
                <a:sym typeface="Calibri"/>
              </a:rPr>
              <a:t>StakeHolders</a:t>
            </a:r>
            <a:endParaRPr sz="2400">
              <a:latin typeface="Calibri"/>
              <a:ea typeface="Calibri"/>
              <a:cs typeface="Calibri"/>
              <a:sym typeface="Calibri"/>
            </a:endParaRPr>
          </a:p>
          <a:p>
            <a:pPr indent="-381000" lvl="0" marL="457200" rtl="0" algn="l">
              <a:spcBef>
                <a:spcPts val="0"/>
              </a:spcBef>
              <a:spcAft>
                <a:spcPts val="0"/>
              </a:spcAft>
              <a:buSzPts val="2400"/>
              <a:buFont typeface="Calibri"/>
              <a:buAutoNum type="arabicPeriod"/>
            </a:pPr>
            <a:r>
              <a:rPr lang="en" sz="2400">
                <a:latin typeface="Calibri"/>
                <a:ea typeface="Calibri"/>
                <a:cs typeface="Calibri"/>
                <a:sym typeface="Calibri"/>
              </a:rPr>
              <a:t>Requirements </a:t>
            </a:r>
            <a:endParaRPr sz="2400">
              <a:latin typeface="Calibri"/>
              <a:ea typeface="Calibri"/>
              <a:cs typeface="Calibri"/>
              <a:sym typeface="Calibri"/>
            </a:endParaRPr>
          </a:p>
          <a:p>
            <a:pPr indent="-381000" lvl="1" marL="914400" rtl="0" algn="l">
              <a:spcBef>
                <a:spcPts val="0"/>
              </a:spcBef>
              <a:spcAft>
                <a:spcPts val="0"/>
              </a:spcAft>
              <a:buSzPts val="2400"/>
              <a:buFont typeface="Calibri"/>
              <a:buAutoNum type="alphaLcPeriod"/>
            </a:pPr>
            <a:r>
              <a:rPr lang="en" sz="2400">
                <a:latin typeface="Calibri"/>
                <a:ea typeface="Calibri"/>
                <a:cs typeface="Calibri"/>
                <a:sym typeface="Calibri"/>
              </a:rPr>
              <a:t>Functional </a:t>
            </a:r>
            <a:endParaRPr sz="2400">
              <a:latin typeface="Calibri"/>
              <a:ea typeface="Calibri"/>
              <a:cs typeface="Calibri"/>
              <a:sym typeface="Calibri"/>
            </a:endParaRPr>
          </a:p>
          <a:p>
            <a:pPr indent="-381000" lvl="1" marL="914400" rtl="0" algn="l">
              <a:spcBef>
                <a:spcPts val="0"/>
              </a:spcBef>
              <a:spcAft>
                <a:spcPts val="0"/>
              </a:spcAft>
              <a:buSzPts val="2400"/>
              <a:buFont typeface="Calibri"/>
              <a:buAutoNum type="alphaLcPeriod"/>
            </a:pPr>
            <a:r>
              <a:rPr lang="en" sz="2400">
                <a:latin typeface="Calibri"/>
                <a:ea typeface="Calibri"/>
                <a:cs typeface="Calibri"/>
                <a:sym typeface="Calibri"/>
              </a:rPr>
              <a:t>Non Functional </a:t>
            </a:r>
            <a:endParaRPr sz="2400">
              <a:latin typeface="Calibri"/>
              <a:ea typeface="Calibri"/>
              <a:cs typeface="Calibri"/>
              <a:sym typeface="Calibri"/>
            </a:endParaRPr>
          </a:p>
          <a:p>
            <a:pPr indent="-381000" lvl="0" marL="457200" rtl="0" algn="l">
              <a:spcBef>
                <a:spcPts val="0"/>
              </a:spcBef>
              <a:spcAft>
                <a:spcPts val="0"/>
              </a:spcAft>
              <a:buSzPts val="2400"/>
              <a:buFont typeface="Calibri"/>
              <a:buAutoNum type="arabicPeriod"/>
            </a:pPr>
            <a:r>
              <a:rPr lang="en" sz="2400">
                <a:latin typeface="Calibri"/>
                <a:ea typeface="Calibri"/>
                <a:cs typeface="Calibri"/>
                <a:sym typeface="Calibri"/>
              </a:rPr>
              <a:t>Security Requirements </a:t>
            </a:r>
            <a:endParaRPr sz="2400">
              <a:latin typeface="Calibri"/>
              <a:ea typeface="Calibri"/>
              <a:cs typeface="Calibri"/>
              <a:sym typeface="Calibri"/>
            </a:endParaRPr>
          </a:p>
          <a:p>
            <a:pPr indent="-381000" lvl="1" marL="914400" rtl="0" algn="l">
              <a:spcBef>
                <a:spcPts val="0"/>
              </a:spcBef>
              <a:spcAft>
                <a:spcPts val="0"/>
              </a:spcAft>
              <a:buSzPts val="2400"/>
              <a:buFont typeface="Calibri"/>
              <a:buAutoNum type="alphaLcPeriod"/>
            </a:pPr>
            <a:r>
              <a:rPr lang="en" sz="2400">
                <a:latin typeface="Calibri"/>
                <a:ea typeface="Calibri"/>
                <a:cs typeface="Calibri"/>
                <a:sym typeface="Calibri"/>
              </a:rPr>
              <a:t>Functional </a:t>
            </a:r>
            <a:endParaRPr sz="2400">
              <a:latin typeface="Calibri"/>
              <a:ea typeface="Calibri"/>
              <a:cs typeface="Calibri"/>
              <a:sym typeface="Calibri"/>
            </a:endParaRPr>
          </a:p>
          <a:p>
            <a:pPr indent="-381000" lvl="1" marL="914400" rtl="0" algn="l">
              <a:spcBef>
                <a:spcPts val="0"/>
              </a:spcBef>
              <a:spcAft>
                <a:spcPts val="0"/>
              </a:spcAft>
              <a:buSzPts val="2400"/>
              <a:buFont typeface="Calibri"/>
              <a:buAutoNum type="alphaLcPeriod"/>
            </a:pPr>
            <a:r>
              <a:rPr lang="en" sz="2400">
                <a:latin typeface="Calibri"/>
                <a:ea typeface="Calibri"/>
                <a:cs typeface="Calibri"/>
                <a:sym typeface="Calibri"/>
              </a:rPr>
              <a:t>Non Functional</a:t>
            </a:r>
            <a:endParaRPr sz="2400">
              <a:latin typeface="Calibri"/>
              <a:ea typeface="Calibri"/>
              <a:cs typeface="Calibri"/>
              <a:sym typeface="Calibri"/>
            </a:endParaRPr>
          </a:p>
        </p:txBody>
      </p:sp>
      <p:sp>
        <p:nvSpPr>
          <p:cNvPr id="280" name="Google Shape;280;p34"/>
          <p:cNvSpPr txBox="1"/>
          <p:nvPr>
            <p:ph type="title"/>
          </p:nvPr>
        </p:nvSpPr>
        <p:spPr>
          <a:xfrm>
            <a:off x="1274850" y="159975"/>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Question 4:</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What business and security needs you might consider for your project?</a:t>
            </a:r>
            <a:endParaRPr>
              <a:latin typeface="Impact"/>
              <a:ea typeface="Impact"/>
              <a:cs typeface="Impact"/>
              <a:sym typeface="Impac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5"/>
          <p:cNvSpPr txBox="1"/>
          <p:nvPr>
            <p:ph type="title"/>
          </p:nvPr>
        </p:nvSpPr>
        <p:spPr>
          <a:xfrm>
            <a:off x="3272350" y="154050"/>
            <a:ext cx="224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900">
                <a:latin typeface="Impact"/>
                <a:ea typeface="Impact"/>
                <a:cs typeface="Impact"/>
                <a:sym typeface="Impact"/>
              </a:rPr>
              <a:t>Stakeholders</a:t>
            </a:r>
            <a:endParaRPr sz="2900">
              <a:latin typeface="Impact"/>
              <a:ea typeface="Impact"/>
              <a:cs typeface="Impact"/>
              <a:sym typeface="Impact"/>
            </a:endParaRPr>
          </a:p>
        </p:txBody>
      </p:sp>
      <p:pic>
        <p:nvPicPr>
          <p:cNvPr id="286" name="Google Shape;286;p35"/>
          <p:cNvPicPr preferRelativeResize="0"/>
          <p:nvPr/>
        </p:nvPicPr>
        <p:blipFill rotWithShape="1">
          <a:blip r:embed="rId3">
            <a:alphaModFix/>
          </a:blip>
          <a:srcRect b="5347" l="-600" r="600" t="0"/>
          <a:stretch/>
        </p:blipFill>
        <p:spPr>
          <a:xfrm>
            <a:off x="1960075" y="774500"/>
            <a:ext cx="4772325" cy="4074650"/>
          </a:xfrm>
          <a:prstGeom prst="rect">
            <a:avLst/>
          </a:prstGeom>
          <a:noFill/>
          <a:ln>
            <a:noFill/>
          </a:ln>
        </p:spPr>
      </p:pic>
      <p:sp>
        <p:nvSpPr>
          <p:cNvPr id="287" name="Google Shape;287;p35"/>
          <p:cNvSpPr txBox="1"/>
          <p:nvPr/>
        </p:nvSpPr>
        <p:spPr>
          <a:xfrm>
            <a:off x="3018875" y="1795550"/>
            <a:ext cx="1073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Comic Sans MS"/>
                <a:ea typeface="Comic Sans MS"/>
                <a:cs typeface="Comic Sans MS"/>
                <a:sym typeface="Comic Sans MS"/>
              </a:rPr>
              <a:t>Restaurant </a:t>
            </a:r>
            <a:endParaRPr sz="800">
              <a:latin typeface="Comic Sans MS"/>
              <a:ea typeface="Comic Sans MS"/>
              <a:cs typeface="Comic Sans MS"/>
              <a:sym typeface="Comic Sans MS"/>
            </a:endParaRPr>
          </a:p>
        </p:txBody>
      </p:sp>
      <p:sp>
        <p:nvSpPr>
          <p:cNvPr id="288" name="Google Shape;288;p35"/>
          <p:cNvSpPr txBox="1"/>
          <p:nvPr/>
        </p:nvSpPr>
        <p:spPr>
          <a:xfrm>
            <a:off x="4330175" y="1795550"/>
            <a:ext cx="1073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Comic Sans MS"/>
                <a:ea typeface="Comic Sans MS"/>
                <a:cs typeface="Comic Sans MS"/>
                <a:sym typeface="Comic Sans MS"/>
              </a:rPr>
              <a:t>Dr. Zabihi</a:t>
            </a:r>
            <a:endParaRPr sz="800">
              <a:latin typeface="Comic Sans MS"/>
              <a:ea typeface="Comic Sans MS"/>
              <a:cs typeface="Comic Sans MS"/>
              <a:sym typeface="Comic Sans MS"/>
            </a:endParaRPr>
          </a:p>
        </p:txBody>
      </p:sp>
      <p:sp>
        <p:nvSpPr>
          <p:cNvPr id="289" name="Google Shape;289;p35"/>
          <p:cNvSpPr txBox="1"/>
          <p:nvPr/>
        </p:nvSpPr>
        <p:spPr>
          <a:xfrm>
            <a:off x="4360950" y="3217400"/>
            <a:ext cx="14907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Comic Sans MS"/>
                <a:ea typeface="Comic Sans MS"/>
                <a:cs typeface="Comic Sans MS"/>
                <a:sym typeface="Comic Sans MS"/>
              </a:rPr>
              <a:t>Programmers </a:t>
            </a:r>
            <a:endParaRPr sz="800">
              <a:latin typeface="Comic Sans MS"/>
              <a:ea typeface="Comic Sans MS"/>
              <a:cs typeface="Comic Sans MS"/>
              <a:sym typeface="Comic Sans MS"/>
            </a:endParaRPr>
          </a:p>
          <a:p>
            <a:pPr indent="0" lvl="0" marL="0" rtl="0" algn="l">
              <a:spcBef>
                <a:spcPts val="0"/>
              </a:spcBef>
              <a:spcAft>
                <a:spcPts val="0"/>
              </a:spcAft>
              <a:buNone/>
            </a:pPr>
            <a:r>
              <a:rPr lang="en" sz="800">
                <a:latin typeface="Comic Sans MS"/>
                <a:ea typeface="Comic Sans MS"/>
                <a:cs typeface="Comic Sans MS"/>
                <a:sym typeface="Comic Sans MS"/>
              </a:rPr>
              <a:t>The Couple</a:t>
            </a:r>
            <a:endParaRPr sz="800">
              <a:latin typeface="Comic Sans MS"/>
              <a:ea typeface="Comic Sans MS"/>
              <a:cs typeface="Comic Sans MS"/>
              <a:sym typeface="Comic Sans MS"/>
            </a:endParaRPr>
          </a:p>
          <a:p>
            <a:pPr indent="0" lvl="0" marL="0" rtl="0" algn="l">
              <a:spcBef>
                <a:spcPts val="0"/>
              </a:spcBef>
              <a:spcAft>
                <a:spcPts val="0"/>
              </a:spcAft>
              <a:buNone/>
            </a:pPr>
            <a:r>
              <a:rPr lang="en" sz="800">
                <a:latin typeface="Comic Sans MS"/>
                <a:ea typeface="Comic Sans MS"/>
                <a:cs typeface="Comic Sans MS"/>
                <a:sym typeface="Comic Sans MS"/>
              </a:rPr>
              <a:t>T</a:t>
            </a:r>
            <a:r>
              <a:rPr lang="en" sz="800">
                <a:latin typeface="Comic Sans MS"/>
                <a:ea typeface="Comic Sans MS"/>
                <a:cs typeface="Comic Sans MS"/>
                <a:sym typeface="Comic Sans MS"/>
              </a:rPr>
              <a:t>ourists/food enthusiasts </a:t>
            </a:r>
            <a:endParaRPr sz="800">
              <a:latin typeface="Comic Sans MS"/>
              <a:ea typeface="Comic Sans MS"/>
              <a:cs typeface="Comic Sans MS"/>
              <a:sym typeface="Comic Sans MS"/>
            </a:endParaRPr>
          </a:p>
          <a:p>
            <a:pPr indent="0" lvl="0" marL="0" rtl="0" algn="l">
              <a:spcBef>
                <a:spcPts val="0"/>
              </a:spcBef>
              <a:spcAft>
                <a:spcPts val="0"/>
              </a:spcAft>
              <a:buNone/>
            </a:pPr>
            <a:r>
              <a:rPr lang="en" sz="800">
                <a:latin typeface="Comic Sans MS"/>
                <a:ea typeface="Comic Sans MS"/>
                <a:cs typeface="Comic Sans MS"/>
                <a:sym typeface="Comic Sans MS"/>
              </a:rPr>
              <a:t>Food critics </a:t>
            </a:r>
            <a:endParaRPr sz="800">
              <a:latin typeface="Comic Sans MS"/>
              <a:ea typeface="Comic Sans MS"/>
              <a:cs typeface="Comic Sans MS"/>
              <a:sym typeface="Comic Sans MS"/>
            </a:endParaRPr>
          </a:p>
        </p:txBody>
      </p:sp>
      <p:sp>
        <p:nvSpPr>
          <p:cNvPr id="290" name="Google Shape;290;p35"/>
          <p:cNvSpPr txBox="1"/>
          <p:nvPr/>
        </p:nvSpPr>
        <p:spPr>
          <a:xfrm>
            <a:off x="2789375" y="3217400"/>
            <a:ext cx="13026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Comic Sans MS"/>
                <a:ea typeface="Comic Sans MS"/>
                <a:cs typeface="Comic Sans MS"/>
                <a:sym typeface="Comic Sans MS"/>
              </a:rPr>
              <a:t>Website Managers/Developers</a:t>
            </a:r>
            <a:endParaRPr sz="800">
              <a:latin typeface="Comic Sans MS"/>
              <a:ea typeface="Comic Sans MS"/>
              <a:cs typeface="Comic Sans MS"/>
              <a:sym typeface="Comic Sans MS"/>
            </a:endParaRPr>
          </a:p>
          <a:p>
            <a:pPr indent="0" lvl="0" marL="0" rtl="0" algn="l">
              <a:spcBef>
                <a:spcPts val="0"/>
              </a:spcBef>
              <a:spcAft>
                <a:spcPts val="0"/>
              </a:spcAft>
              <a:buNone/>
            </a:pPr>
            <a:r>
              <a:t/>
            </a:r>
            <a:endParaRPr sz="800">
              <a:latin typeface="Comic Sans MS"/>
              <a:ea typeface="Comic Sans MS"/>
              <a:cs typeface="Comic Sans MS"/>
              <a:sym typeface="Comic Sans MS"/>
            </a:endParaRPr>
          </a:p>
          <a:p>
            <a:pPr indent="0" lvl="0" marL="0" rtl="0" algn="l">
              <a:spcBef>
                <a:spcPts val="0"/>
              </a:spcBef>
              <a:spcAft>
                <a:spcPts val="0"/>
              </a:spcAft>
              <a:buNone/>
            </a:pPr>
            <a:r>
              <a:rPr lang="en" sz="800">
                <a:latin typeface="Comic Sans MS"/>
                <a:ea typeface="Comic Sans MS"/>
                <a:cs typeface="Comic Sans MS"/>
                <a:sym typeface="Comic Sans MS"/>
              </a:rPr>
              <a:t>JSoup Developers </a:t>
            </a:r>
            <a:endParaRPr sz="800">
              <a:latin typeface="Comic Sans MS"/>
              <a:ea typeface="Comic Sans MS"/>
              <a:cs typeface="Comic Sans MS"/>
              <a:sym typeface="Comic Sans M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6"/>
          <p:cNvSpPr txBox="1"/>
          <p:nvPr>
            <p:ph type="title"/>
          </p:nvPr>
        </p:nvSpPr>
        <p:spPr>
          <a:xfrm>
            <a:off x="311700" y="2587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Requirements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Functional 1: Iterate </a:t>
            </a:r>
            <a:r>
              <a:rPr lang="en">
                <a:latin typeface="Impact"/>
                <a:ea typeface="Impact"/>
                <a:cs typeface="Impact"/>
                <a:sym typeface="Impact"/>
              </a:rPr>
              <a:t>through</a:t>
            </a:r>
            <a:r>
              <a:rPr lang="en">
                <a:latin typeface="Impact"/>
                <a:ea typeface="Impact"/>
                <a:cs typeface="Impact"/>
                <a:sym typeface="Impact"/>
              </a:rPr>
              <a:t> URLS found on Yelp </a:t>
            </a:r>
            <a:endParaRPr>
              <a:latin typeface="Impact"/>
              <a:ea typeface="Impact"/>
              <a:cs typeface="Impact"/>
              <a:sym typeface="Impact"/>
            </a:endParaRPr>
          </a:p>
        </p:txBody>
      </p:sp>
      <p:sp>
        <p:nvSpPr>
          <p:cNvPr id="296" name="Google Shape;296;p36"/>
          <p:cNvSpPr txBox="1"/>
          <p:nvPr>
            <p:ph idx="1" type="body"/>
          </p:nvPr>
        </p:nvSpPr>
        <p:spPr>
          <a:xfrm>
            <a:off x="1127575" y="1258375"/>
            <a:ext cx="6945900" cy="34164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Why should this be part of the system? </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As a web crawler, it needs to be able to visit many web pages via a list it is given or one it develops over time.</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What are the constraints on this requirement?</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If the URL leads the bot to an entirely different site, it needs to review their robots.txt page first.</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What are the dependencies for this requirement? </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Needs to be able to visit/download the webpages.</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Needs to be able to parse a list of URLs.</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Needs to be able to review Robots.txt.</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Who are the stakeholders for this requirement?</a:t>
            </a:r>
            <a:r>
              <a:rPr lang="en">
                <a:latin typeface="Calibri"/>
                <a:ea typeface="Calibri"/>
                <a:cs typeface="Calibri"/>
                <a:sym typeface="Calibri"/>
              </a:rPr>
              <a:t> </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Us (programmers)</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Dr. Zabihimayvan</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Website Managers/Developers</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Jsoup Developers</a:t>
            </a:r>
            <a:endParaRPr>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7"/>
          <p:cNvSpPr txBox="1"/>
          <p:nvPr>
            <p:ph type="title"/>
          </p:nvPr>
        </p:nvSpPr>
        <p:spPr>
          <a:xfrm>
            <a:off x="1701250" y="223700"/>
            <a:ext cx="55068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Requirements</a:t>
            </a:r>
            <a:r>
              <a:rPr lang="en">
                <a:latin typeface="Impact"/>
                <a:ea typeface="Impact"/>
                <a:cs typeface="Impact"/>
                <a:sym typeface="Impact"/>
              </a:rPr>
              <a:t>:</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Functional 2: Gather data on restaurant rating and restaurant reviews</a:t>
            </a:r>
            <a:endParaRPr>
              <a:latin typeface="Impact"/>
              <a:ea typeface="Impact"/>
              <a:cs typeface="Impact"/>
              <a:sym typeface="Impact"/>
            </a:endParaRPr>
          </a:p>
        </p:txBody>
      </p:sp>
      <p:sp>
        <p:nvSpPr>
          <p:cNvPr id="302" name="Google Shape;302;p3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Why should this be part of the system? </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This is essentially what our project in particular is all about. We’re looking to analyze ratings from a website in a different manner from the one they provide, but first we need their data.</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What are the constraints on this requirement?</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We must of course be polite in doing so, not spamming requests too much.</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What are the dependencies for this requirement? </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This requirement is dependent on the previous one! Must be functional first in its ability to gather data across </a:t>
            </a:r>
            <a:r>
              <a:rPr lang="en">
                <a:latin typeface="Calibri"/>
                <a:ea typeface="Calibri"/>
                <a:cs typeface="Calibri"/>
                <a:sym typeface="Calibri"/>
              </a:rPr>
              <a:t>URLs</a:t>
            </a:r>
            <a:r>
              <a:rPr lang="en">
                <a:latin typeface="Calibri"/>
                <a:ea typeface="Calibri"/>
                <a:cs typeface="Calibri"/>
                <a:sym typeface="Calibri"/>
              </a:rPr>
              <a:t> provided.</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Who are the stakeholders for this requirement? </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Programmers </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Dr. Zabihimayvan</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Website Managers/Developers</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Jsoup Developers</a:t>
            </a:r>
            <a:endParaRPr>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8"/>
          <p:cNvSpPr txBox="1"/>
          <p:nvPr>
            <p:ph type="title"/>
          </p:nvPr>
        </p:nvSpPr>
        <p:spPr>
          <a:xfrm>
            <a:off x="1804500" y="337225"/>
            <a:ext cx="55350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Requirements: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Functional 3: Restrict Crawler to Restaurants only from Hartford County </a:t>
            </a:r>
            <a:endParaRPr>
              <a:latin typeface="Impact"/>
              <a:ea typeface="Impact"/>
              <a:cs typeface="Impact"/>
              <a:sym typeface="Impact"/>
            </a:endParaRPr>
          </a:p>
        </p:txBody>
      </p:sp>
      <p:sp>
        <p:nvSpPr>
          <p:cNvPr id="308" name="Google Shape;308;p38"/>
          <p:cNvSpPr txBox="1"/>
          <p:nvPr>
            <p:ph idx="1" type="body"/>
          </p:nvPr>
        </p:nvSpPr>
        <p:spPr>
          <a:xfrm>
            <a:off x="878925" y="1617225"/>
            <a:ext cx="7038900" cy="29112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SzPts val="1600"/>
              <a:buFont typeface="Calibri"/>
              <a:buAutoNum type="alphaLcPeriod"/>
            </a:pPr>
            <a:r>
              <a:rPr b="1" lang="en" sz="1600">
                <a:latin typeface="Calibri"/>
                <a:ea typeface="Calibri"/>
                <a:cs typeface="Calibri"/>
                <a:sym typeface="Calibri"/>
              </a:rPr>
              <a:t>Why should this be part of the system? </a:t>
            </a:r>
            <a:endParaRPr b="1" sz="1600">
              <a:latin typeface="Calibri"/>
              <a:ea typeface="Calibri"/>
              <a:cs typeface="Calibri"/>
              <a:sym typeface="Calibri"/>
            </a:endParaRPr>
          </a:p>
          <a:p>
            <a:pPr indent="-317500" lvl="1" marL="914400" rtl="0" algn="l">
              <a:spcBef>
                <a:spcPts val="0"/>
              </a:spcBef>
              <a:spcAft>
                <a:spcPts val="0"/>
              </a:spcAft>
              <a:buSzPts val="1400"/>
              <a:buFont typeface="Calibri"/>
              <a:buAutoNum type="romanLcPeriod"/>
            </a:pPr>
            <a:r>
              <a:rPr lang="en" sz="1400">
                <a:latin typeface="Calibri"/>
                <a:ea typeface="Calibri"/>
                <a:cs typeface="Calibri"/>
                <a:sym typeface="Calibri"/>
              </a:rPr>
              <a:t>Keeps crawler focused. Keeps data organized and doesn’t overwhelm the crawler. </a:t>
            </a:r>
            <a:endParaRPr sz="1400">
              <a:latin typeface="Calibri"/>
              <a:ea typeface="Calibri"/>
              <a:cs typeface="Calibri"/>
              <a:sym typeface="Calibri"/>
            </a:endParaRPr>
          </a:p>
          <a:p>
            <a:pPr indent="-330200" lvl="0" marL="457200" rtl="0" algn="l">
              <a:spcBef>
                <a:spcPts val="0"/>
              </a:spcBef>
              <a:spcAft>
                <a:spcPts val="0"/>
              </a:spcAft>
              <a:buSzPts val="1600"/>
              <a:buFont typeface="Calibri"/>
              <a:buAutoNum type="alphaLcPeriod"/>
            </a:pPr>
            <a:r>
              <a:rPr b="1" lang="en" sz="1600">
                <a:latin typeface="Calibri"/>
                <a:ea typeface="Calibri"/>
                <a:cs typeface="Calibri"/>
                <a:sym typeface="Calibri"/>
              </a:rPr>
              <a:t>What are the constraints on this requirement?</a:t>
            </a:r>
            <a:endParaRPr b="1" sz="1600">
              <a:latin typeface="Calibri"/>
              <a:ea typeface="Calibri"/>
              <a:cs typeface="Calibri"/>
              <a:sym typeface="Calibri"/>
            </a:endParaRPr>
          </a:p>
          <a:p>
            <a:pPr indent="-317500" lvl="1" marL="914400" rtl="0" algn="l">
              <a:spcBef>
                <a:spcPts val="0"/>
              </a:spcBef>
              <a:spcAft>
                <a:spcPts val="0"/>
              </a:spcAft>
              <a:buSzPts val="1400"/>
              <a:buFont typeface="Calibri"/>
              <a:buAutoNum type="romanLcPeriod"/>
            </a:pPr>
            <a:r>
              <a:rPr lang="en" sz="1400">
                <a:latin typeface="Calibri"/>
                <a:ea typeface="Calibri"/>
                <a:cs typeface="Calibri"/>
                <a:sym typeface="Calibri"/>
              </a:rPr>
              <a:t>Constrained by location (restricted to only restaurants in Hartford County).</a:t>
            </a:r>
            <a:endParaRPr sz="1400">
              <a:latin typeface="Calibri"/>
              <a:ea typeface="Calibri"/>
              <a:cs typeface="Calibri"/>
              <a:sym typeface="Calibri"/>
            </a:endParaRPr>
          </a:p>
          <a:p>
            <a:pPr indent="-330200" lvl="0" marL="457200" rtl="0" algn="l">
              <a:spcBef>
                <a:spcPts val="0"/>
              </a:spcBef>
              <a:spcAft>
                <a:spcPts val="0"/>
              </a:spcAft>
              <a:buSzPts val="1600"/>
              <a:buFont typeface="Calibri"/>
              <a:buAutoNum type="alphaLcPeriod"/>
            </a:pPr>
            <a:r>
              <a:rPr b="1" lang="en" sz="1600">
                <a:latin typeface="Calibri"/>
                <a:ea typeface="Calibri"/>
                <a:cs typeface="Calibri"/>
                <a:sym typeface="Calibri"/>
              </a:rPr>
              <a:t>What are the dependencies for this requirement? </a:t>
            </a:r>
            <a:endParaRPr b="1" sz="1600">
              <a:latin typeface="Calibri"/>
              <a:ea typeface="Calibri"/>
              <a:cs typeface="Calibri"/>
              <a:sym typeface="Calibri"/>
            </a:endParaRPr>
          </a:p>
          <a:p>
            <a:pPr indent="-317500" lvl="1" marL="914400" rtl="0" algn="l">
              <a:spcBef>
                <a:spcPts val="0"/>
              </a:spcBef>
              <a:spcAft>
                <a:spcPts val="0"/>
              </a:spcAft>
              <a:buSzPts val="1400"/>
              <a:buFont typeface="Calibri"/>
              <a:buAutoNum type="romanLcPeriod"/>
            </a:pPr>
            <a:r>
              <a:rPr lang="en" sz="1400">
                <a:latin typeface="Calibri"/>
                <a:ea typeface="Calibri"/>
                <a:cs typeface="Calibri"/>
                <a:sym typeface="Calibri"/>
              </a:rPr>
              <a:t>Must review restaurant locations, filter out restaurants not located in Hartford County. </a:t>
            </a:r>
            <a:endParaRPr sz="1400">
              <a:latin typeface="Calibri"/>
              <a:ea typeface="Calibri"/>
              <a:cs typeface="Calibri"/>
              <a:sym typeface="Calibri"/>
            </a:endParaRPr>
          </a:p>
          <a:p>
            <a:pPr indent="-330200" lvl="0" marL="457200" rtl="0" algn="l">
              <a:spcBef>
                <a:spcPts val="0"/>
              </a:spcBef>
              <a:spcAft>
                <a:spcPts val="0"/>
              </a:spcAft>
              <a:buSzPts val="1600"/>
              <a:buAutoNum type="alphaLcPeriod"/>
            </a:pPr>
            <a:r>
              <a:rPr b="1" lang="en" sz="1600">
                <a:latin typeface="Calibri"/>
                <a:ea typeface="Calibri"/>
                <a:cs typeface="Calibri"/>
                <a:sym typeface="Calibri"/>
              </a:rPr>
              <a:t>Who are the stakeholders for this requirement?</a:t>
            </a:r>
            <a:r>
              <a:rPr lang="en" sz="1600">
                <a:latin typeface="Calibri"/>
                <a:ea typeface="Calibri"/>
                <a:cs typeface="Calibri"/>
                <a:sym typeface="Calibri"/>
              </a:rPr>
              <a:t> </a:t>
            </a:r>
            <a:endParaRPr sz="1600">
              <a:latin typeface="Calibri"/>
              <a:ea typeface="Calibri"/>
              <a:cs typeface="Calibri"/>
              <a:sym typeface="Calibri"/>
            </a:endParaRPr>
          </a:p>
          <a:p>
            <a:pPr indent="-317500" lvl="1" marL="914400" rtl="0" algn="l">
              <a:spcBef>
                <a:spcPts val="0"/>
              </a:spcBef>
              <a:spcAft>
                <a:spcPts val="0"/>
              </a:spcAft>
              <a:buSzPts val="1400"/>
              <a:buFont typeface="Calibri"/>
              <a:buAutoNum type="romanLcPeriod"/>
            </a:pPr>
            <a:r>
              <a:rPr lang="en" sz="1400">
                <a:latin typeface="Calibri"/>
                <a:ea typeface="Calibri"/>
                <a:cs typeface="Calibri"/>
                <a:sym typeface="Calibri"/>
              </a:rPr>
              <a:t>Restaurants </a:t>
            </a:r>
            <a:endParaRPr sz="1400">
              <a:latin typeface="Calibri"/>
              <a:ea typeface="Calibri"/>
              <a:cs typeface="Calibri"/>
              <a:sym typeface="Calibri"/>
            </a:endParaRPr>
          </a:p>
          <a:p>
            <a:pPr indent="-317500" lvl="1" marL="914400" rtl="0" algn="l">
              <a:spcBef>
                <a:spcPts val="0"/>
              </a:spcBef>
              <a:spcAft>
                <a:spcPts val="0"/>
              </a:spcAft>
              <a:buSzPts val="1400"/>
              <a:buFont typeface="Calibri"/>
              <a:buAutoNum type="romanLcPeriod"/>
            </a:pPr>
            <a:r>
              <a:rPr lang="en" sz="1400">
                <a:latin typeface="Calibri"/>
                <a:ea typeface="Calibri"/>
                <a:cs typeface="Calibri"/>
                <a:sym typeface="Calibri"/>
              </a:rPr>
              <a:t>The Couple</a:t>
            </a:r>
            <a:endParaRPr sz="1400">
              <a:latin typeface="Calibri"/>
              <a:ea typeface="Calibri"/>
              <a:cs typeface="Calibri"/>
              <a:sym typeface="Calibri"/>
            </a:endParaRPr>
          </a:p>
          <a:p>
            <a:pPr indent="0" lvl="0" marL="0" rtl="0" algn="l">
              <a:spcBef>
                <a:spcPts val="1200"/>
              </a:spcBef>
              <a:spcAft>
                <a:spcPts val="12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9"/>
          <p:cNvSpPr txBox="1"/>
          <p:nvPr>
            <p:ph type="title"/>
          </p:nvPr>
        </p:nvSpPr>
        <p:spPr>
          <a:xfrm>
            <a:off x="1680600" y="260675"/>
            <a:ext cx="5782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1960">
                <a:latin typeface="Impact"/>
                <a:ea typeface="Impact"/>
                <a:cs typeface="Impact"/>
                <a:sym typeface="Impact"/>
              </a:rPr>
              <a:t>Requirements: </a:t>
            </a:r>
            <a:endParaRPr sz="1960">
              <a:latin typeface="Impact"/>
              <a:ea typeface="Impact"/>
              <a:cs typeface="Impact"/>
              <a:sym typeface="Impact"/>
            </a:endParaRPr>
          </a:p>
          <a:p>
            <a:pPr indent="0" lvl="0" marL="0" rtl="0" algn="ctr">
              <a:spcBef>
                <a:spcPts val="0"/>
              </a:spcBef>
              <a:spcAft>
                <a:spcPts val="0"/>
              </a:spcAft>
              <a:buSzPts val="990"/>
              <a:buNone/>
            </a:pPr>
            <a:r>
              <a:rPr lang="en" sz="1960">
                <a:latin typeface="Impact"/>
                <a:ea typeface="Impact"/>
                <a:cs typeface="Impact"/>
                <a:sym typeface="Impact"/>
              </a:rPr>
              <a:t>Functional 4: </a:t>
            </a:r>
            <a:r>
              <a:rPr lang="en" sz="1960">
                <a:latin typeface="Impact"/>
                <a:ea typeface="Impact"/>
                <a:cs typeface="Impact"/>
                <a:sym typeface="Impact"/>
              </a:rPr>
              <a:t>Restaurants</a:t>
            </a:r>
            <a:r>
              <a:rPr lang="en" sz="1960">
                <a:latin typeface="Impact"/>
                <a:ea typeface="Impact"/>
                <a:cs typeface="Impact"/>
                <a:sym typeface="Impact"/>
              </a:rPr>
              <a:t> should be sorted by best to worst based on the rating value and number of reviews </a:t>
            </a:r>
            <a:endParaRPr sz="1960">
              <a:latin typeface="Impact"/>
              <a:ea typeface="Impact"/>
              <a:cs typeface="Impact"/>
              <a:sym typeface="Impact"/>
            </a:endParaRPr>
          </a:p>
        </p:txBody>
      </p:sp>
      <p:sp>
        <p:nvSpPr>
          <p:cNvPr id="314" name="Google Shape;314;p39"/>
          <p:cNvSpPr txBox="1"/>
          <p:nvPr>
            <p:ph idx="1" type="body"/>
          </p:nvPr>
        </p:nvSpPr>
        <p:spPr>
          <a:xfrm>
            <a:off x="1283300" y="1588825"/>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Why should this be part of the system? </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We were looking to place the restaurants lower that maybe had a high average but only a few ratings, and therefore need to be able to sort by BOTH number of reviews </a:t>
            </a:r>
            <a:r>
              <a:rPr i="1" lang="en">
                <a:latin typeface="Calibri"/>
                <a:ea typeface="Calibri"/>
                <a:cs typeface="Calibri"/>
                <a:sym typeface="Calibri"/>
              </a:rPr>
              <a:t>and</a:t>
            </a:r>
            <a:r>
              <a:rPr lang="en">
                <a:latin typeface="Calibri"/>
                <a:ea typeface="Calibri"/>
                <a:cs typeface="Calibri"/>
                <a:sym typeface="Calibri"/>
              </a:rPr>
              <a:t> rating in order to find the restaurants that are simultaneously popular and high quality.</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What are the constraints on this requirement?</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Must collect data based on guidelines from robots.txt.</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What are the dependencies for this requirement? </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Must be able to collect data prior to adding this sorting function.</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Who are the stakeholders for this requirement? </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Tourists</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Restaurants Themselves</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Food Critics</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The Couple</a:t>
            </a:r>
            <a:endParaRPr>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0"/>
          <p:cNvSpPr txBox="1"/>
          <p:nvPr>
            <p:ph type="title"/>
          </p:nvPr>
        </p:nvSpPr>
        <p:spPr>
          <a:xfrm>
            <a:off x="1456950" y="411125"/>
            <a:ext cx="67200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Requirements: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NonFunctional 1</a:t>
            </a:r>
            <a:r>
              <a:rPr lang="en">
                <a:latin typeface="Impact"/>
                <a:ea typeface="Impact"/>
                <a:cs typeface="Impact"/>
                <a:sym typeface="Impact"/>
              </a:rPr>
              <a:t>: The Crawler should abide by the rules and guidelines highlighted in Yelp’s robots.txt file </a:t>
            </a:r>
            <a:endParaRPr>
              <a:latin typeface="Impact"/>
              <a:ea typeface="Impact"/>
              <a:cs typeface="Impact"/>
              <a:sym typeface="Impact"/>
            </a:endParaRPr>
          </a:p>
        </p:txBody>
      </p:sp>
      <p:sp>
        <p:nvSpPr>
          <p:cNvPr id="320" name="Google Shape;320;p40"/>
          <p:cNvSpPr txBox="1"/>
          <p:nvPr>
            <p:ph idx="1" type="body"/>
          </p:nvPr>
        </p:nvSpPr>
        <p:spPr>
          <a:xfrm>
            <a:off x="1297500" y="1684725"/>
            <a:ext cx="7038900" cy="29112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Calibri"/>
              <a:buAutoNum type="alphaLcPeriod"/>
            </a:pPr>
            <a:r>
              <a:rPr b="1" lang="en" sz="1500">
                <a:latin typeface="Calibri"/>
                <a:ea typeface="Calibri"/>
                <a:cs typeface="Calibri"/>
                <a:sym typeface="Calibri"/>
              </a:rPr>
              <a:t>Why should this be part of the system? </a:t>
            </a:r>
            <a:endParaRPr b="1" sz="1500">
              <a:latin typeface="Calibri"/>
              <a:ea typeface="Calibri"/>
              <a:cs typeface="Calibri"/>
              <a:sym typeface="Calibri"/>
            </a:endParaRPr>
          </a:p>
          <a:p>
            <a:pPr indent="-311150" lvl="1" marL="914400" rtl="0" algn="l">
              <a:spcBef>
                <a:spcPts val="0"/>
              </a:spcBef>
              <a:spcAft>
                <a:spcPts val="0"/>
              </a:spcAft>
              <a:buSzPts val="1300"/>
              <a:buFont typeface="Calibri"/>
              <a:buAutoNum type="romanLcPeriod"/>
            </a:pPr>
            <a:r>
              <a:rPr lang="en" sz="1300">
                <a:latin typeface="Calibri"/>
                <a:ea typeface="Calibri"/>
                <a:cs typeface="Calibri"/>
                <a:sym typeface="Calibri"/>
              </a:rPr>
              <a:t>Robots.txt sets the guidelines for what our web crawler is allowed to do while visiting.</a:t>
            </a:r>
            <a:endParaRPr sz="1300">
              <a:latin typeface="Calibri"/>
              <a:ea typeface="Calibri"/>
              <a:cs typeface="Calibri"/>
              <a:sym typeface="Calibri"/>
            </a:endParaRPr>
          </a:p>
          <a:p>
            <a:pPr indent="-323850" lvl="0" marL="457200" rtl="0" algn="l">
              <a:spcBef>
                <a:spcPts val="0"/>
              </a:spcBef>
              <a:spcAft>
                <a:spcPts val="0"/>
              </a:spcAft>
              <a:buSzPts val="1500"/>
              <a:buFont typeface="Calibri"/>
              <a:buAutoNum type="alphaLcPeriod"/>
            </a:pPr>
            <a:r>
              <a:rPr b="1" lang="en" sz="1500">
                <a:latin typeface="Calibri"/>
                <a:ea typeface="Calibri"/>
                <a:cs typeface="Calibri"/>
                <a:sym typeface="Calibri"/>
              </a:rPr>
              <a:t>What are the constraints on this requirement?</a:t>
            </a:r>
            <a:endParaRPr b="1" sz="1500">
              <a:latin typeface="Calibri"/>
              <a:ea typeface="Calibri"/>
              <a:cs typeface="Calibri"/>
              <a:sym typeface="Calibri"/>
            </a:endParaRPr>
          </a:p>
          <a:p>
            <a:pPr indent="-311150" lvl="1" marL="914400" rtl="0" algn="l">
              <a:spcBef>
                <a:spcPts val="0"/>
              </a:spcBef>
              <a:spcAft>
                <a:spcPts val="0"/>
              </a:spcAft>
              <a:buSzPts val="1300"/>
              <a:buFont typeface="Calibri"/>
              <a:buAutoNum type="romanLcPeriod"/>
            </a:pPr>
            <a:r>
              <a:rPr lang="en" sz="1300">
                <a:latin typeface="Calibri"/>
                <a:ea typeface="Calibri"/>
                <a:cs typeface="Calibri"/>
                <a:sym typeface="Calibri"/>
              </a:rPr>
              <a:t>Crawler would be constrained by rules found in robots.txt, limit to what URL we are </a:t>
            </a:r>
            <a:r>
              <a:rPr lang="en" sz="1300">
                <a:latin typeface="Calibri"/>
                <a:ea typeface="Calibri"/>
                <a:cs typeface="Calibri"/>
                <a:sym typeface="Calibri"/>
              </a:rPr>
              <a:t>allowed</a:t>
            </a:r>
            <a:r>
              <a:rPr lang="en" sz="1300">
                <a:latin typeface="Calibri"/>
                <a:ea typeface="Calibri"/>
                <a:cs typeface="Calibri"/>
                <a:sym typeface="Calibri"/>
              </a:rPr>
              <a:t> to use.</a:t>
            </a:r>
            <a:endParaRPr sz="1300">
              <a:latin typeface="Calibri"/>
              <a:ea typeface="Calibri"/>
              <a:cs typeface="Calibri"/>
              <a:sym typeface="Calibri"/>
            </a:endParaRPr>
          </a:p>
          <a:p>
            <a:pPr indent="-323850" lvl="0" marL="457200" rtl="0" algn="l">
              <a:spcBef>
                <a:spcPts val="0"/>
              </a:spcBef>
              <a:spcAft>
                <a:spcPts val="0"/>
              </a:spcAft>
              <a:buSzPts val="1500"/>
              <a:buFont typeface="Calibri"/>
              <a:buAutoNum type="alphaLcPeriod"/>
            </a:pPr>
            <a:r>
              <a:rPr b="1" lang="en" sz="1500">
                <a:latin typeface="Calibri"/>
                <a:ea typeface="Calibri"/>
                <a:cs typeface="Calibri"/>
                <a:sym typeface="Calibri"/>
              </a:rPr>
              <a:t>What are the dependencies for this requirement? </a:t>
            </a:r>
            <a:endParaRPr b="1" sz="1500">
              <a:latin typeface="Calibri"/>
              <a:ea typeface="Calibri"/>
              <a:cs typeface="Calibri"/>
              <a:sym typeface="Calibri"/>
            </a:endParaRPr>
          </a:p>
          <a:p>
            <a:pPr indent="-311150" lvl="1" marL="914400" rtl="0" algn="l">
              <a:spcBef>
                <a:spcPts val="0"/>
              </a:spcBef>
              <a:spcAft>
                <a:spcPts val="0"/>
              </a:spcAft>
              <a:buSzPts val="1300"/>
              <a:buFont typeface="Calibri"/>
              <a:buAutoNum type="romanLcPeriod"/>
            </a:pPr>
            <a:r>
              <a:rPr lang="en" sz="1300">
                <a:latin typeface="Calibri"/>
                <a:ea typeface="Calibri"/>
                <a:cs typeface="Calibri"/>
                <a:sym typeface="Calibri"/>
              </a:rPr>
              <a:t>Must review </a:t>
            </a:r>
            <a:r>
              <a:rPr lang="en" sz="1300">
                <a:latin typeface="Calibri"/>
                <a:ea typeface="Calibri"/>
                <a:cs typeface="Calibri"/>
                <a:sym typeface="Calibri"/>
              </a:rPr>
              <a:t>the robots.txt document and compare the URLs it is </a:t>
            </a:r>
            <a:r>
              <a:rPr lang="en" sz="1300">
                <a:latin typeface="Calibri"/>
                <a:ea typeface="Calibri"/>
                <a:cs typeface="Calibri"/>
                <a:sym typeface="Calibri"/>
              </a:rPr>
              <a:t>receiving</a:t>
            </a:r>
            <a:r>
              <a:rPr lang="en" sz="1300">
                <a:latin typeface="Calibri"/>
                <a:ea typeface="Calibri"/>
                <a:cs typeface="Calibri"/>
                <a:sym typeface="Calibri"/>
              </a:rPr>
              <a:t> to the URLs contained in robots.txt. </a:t>
            </a:r>
            <a:endParaRPr sz="1300">
              <a:latin typeface="Calibri"/>
              <a:ea typeface="Calibri"/>
              <a:cs typeface="Calibri"/>
              <a:sym typeface="Calibri"/>
            </a:endParaRPr>
          </a:p>
          <a:p>
            <a:pPr indent="-323850" lvl="0" marL="457200" rtl="0" algn="l">
              <a:spcBef>
                <a:spcPts val="0"/>
              </a:spcBef>
              <a:spcAft>
                <a:spcPts val="0"/>
              </a:spcAft>
              <a:buSzPts val="1500"/>
              <a:buFont typeface="Calibri"/>
              <a:buAutoNum type="alphaLcPeriod"/>
            </a:pPr>
            <a:r>
              <a:rPr b="1" lang="en" sz="1500">
                <a:latin typeface="Calibri"/>
                <a:ea typeface="Calibri"/>
                <a:cs typeface="Calibri"/>
                <a:sym typeface="Calibri"/>
              </a:rPr>
              <a:t>Who are the stakeholders for this requirement? </a:t>
            </a:r>
            <a:endParaRPr b="1" sz="1500">
              <a:latin typeface="Calibri"/>
              <a:ea typeface="Calibri"/>
              <a:cs typeface="Calibri"/>
              <a:sym typeface="Calibri"/>
            </a:endParaRPr>
          </a:p>
          <a:p>
            <a:pPr indent="-311150" lvl="1" marL="914400" rtl="0" algn="l">
              <a:spcBef>
                <a:spcPts val="0"/>
              </a:spcBef>
              <a:spcAft>
                <a:spcPts val="0"/>
              </a:spcAft>
              <a:buSzPts val="1300"/>
              <a:buFont typeface="Calibri"/>
              <a:buAutoNum type="romanLcPeriod"/>
            </a:pPr>
            <a:r>
              <a:rPr lang="en" sz="1300">
                <a:latin typeface="Calibri"/>
                <a:ea typeface="Calibri"/>
                <a:cs typeface="Calibri"/>
                <a:sym typeface="Calibri"/>
              </a:rPr>
              <a:t>Website managers/developers </a:t>
            </a:r>
            <a:endParaRPr sz="1300">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4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Requirements: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NonFunctional 2: The Display of the Information s</a:t>
            </a:r>
            <a:r>
              <a:rPr lang="en">
                <a:latin typeface="Impact"/>
                <a:ea typeface="Impact"/>
                <a:cs typeface="Impact"/>
                <a:sym typeface="Impact"/>
              </a:rPr>
              <a:t>hould</a:t>
            </a:r>
            <a:r>
              <a:rPr lang="en">
                <a:latin typeface="Impact"/>
                <a:ea typeface="Impact"/>
                <a:cs typeface="Impact"/>
                <a:sym typeface="Impact"/>
              </a:rPr>
              <a:t> be in an Excel file so it is easy to Understand </a:t>
            </a:r>
            <a:endParaRPr>
              <a:latin typeface="Impact"/>
              <a:ea typeface="Impact"/>
              <a:cs typeface="Impact"/>
              <a:sym typeface="Impact"/>
            </a:endParaRPr>
          </a:p>
        </p:txBody>
      </p:sp>
      <p:sp>
        <p:nvSpPr>
          <p:cNvPr id="326" name="Google Shape;326;p4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Why should this be part of the system? </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Stakeholders accessing this info should not have any trouble reading it. They should be able to get the info they’re looking for in a matter of seconds or minutes.</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What are the constraints on this requirement?</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The data needs to be organized in an intuitive manner, meaning every area to look at has a header, possibly a short description to manage how the user follows it.</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Needs to be able to access Excel.</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What are the dependencies for this requirement? </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T</a:t>
            </a:r>
            <a:r>
              <a:rPr lang="en">
                <a:latin typeface="Calibri"/>
                <a:ea typeface="Calibri"/>
                <a:cs typeface="Calibri"/>
                <a:sym typeface="Calibri"/>
              </a:rPr>
              <a:t>he crawler needs to sort the data prior to this step.</a:t>
            </a:r>
            <a:endParaRPr>
              <a:latin typeface="Calibri"/>
              <a:ea typeface="Calibri"/>
              <a:cs typeface="Calibri"/>
              <a:sym typeface="Calibri"/>
            </a:endParaRPr>
          </a:p>
          <a:p>
            <a:pPr indent="-311150" lvl="0" marL="457200" rtl="0" algn="l">
              <a:spcBef>
                <a:spcPts val="0"/>
              </a:spcBef>
              <a:spcAft>
                <a:spcPts val="0"/>
              </a:spcAft>
              <a:buSzPts val="1300"/>
              <a:buFont typeface="Calibri"/>
              <a:buAutoNum type="alphaLcPeriod"/>
            </a:pPr>
            <a:r>
              <a:rPr b="1" lang="en">
                <a:latin typeface="Calibri"/>
                <a:ea typeface="Calibri"/>
                <a:cs typeface="Calibri"/>
                <a:sym typeface="Calibri"/>
              </a:rPr>
              <a:t>Who are the stakeholders for this requirement? </a:t>
            </a:r>
            <a:endParaRPr b="1">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Tourists</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Restaurants</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Critics</a:t>
            </a:r>
            <a:endParaRPr>
              <a:latin typeface="Calibri"/>
              <a:ea typeface="Calibri"/>
              <a:cs typeface="Calibri"/>
              <a:sym typeface="Calibri"/>
            </a:endParaRPr>
          </a:p>
          <a:p>
            <a:pPr indent="-298450" lvl="1" marL="914400" rtl="0" algn="l">
              <a:spcBef>
                <a:spcPts val="0"/>
              </a:spcBef>
              <a:spcAft>
                <a:spcPts val="0"/>
              </a:spcAft>
              <a:buSzPts val="1100"/>
              <a:buFont typeface="Calibri"/>
              <a:buAutoNum type="romanLcPeriod"/>
            </a:pPr>
            <a:r>
              <a:rPr lang="en">
                <a:latin typeface="Calibri"/>
                <a:ea typeface="Calibri"/>
                <a:cs typeface="Calibri"/>
                <a:sym typeface="Calibri"/>
              </a:rPr>
              <a:t>The Couple </a:t>
            </a:r>
            <a:endParaRPr>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2351975" y="499200"/>
            <a:ext cx="39396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3000">
                <a:latin typeface="Impact"/>
                <a:ea typeface="Impact"/>
                <a:cs typeface="Impact"/>
                <a:sym typeface="Impact"/>
              </a:rPr>
              <a:t>Team Members + Tasks</a:t>
            </a:r>
            <a:endParaRPr sz="3000">
              <a:latin typeface="Impact"/>
              <a:ea typeface="Impact"/>
              <a:cs typeface="Impact"/>
              <a:sym typeface="Impact"/>
            </a:endParaRPr>
          </a:p>
        </p:txBody>
      </p:sp>
      <p:graphicFrame>
        <p:nvGraphicFramePr>
          <p:cNvPr id="147" name="Google Shape;147;p15"/>
          <p:cNvGraphicFramePr/>
          <p:nvPr/>
        </p:nvGraphicFramePr>
        <p:xfrm>
          <a:off x="952500" y="1563700"/>
          <a:ext cx="3000000" cy="3000000"/>
        </p:xfrm>
        <a:graphic>
          <a:graphicData uri="http://schemas.openxmlformats.org/drawingml/2006/table">
            <a:tbl>
              <a:tblPr>
                <a:noFill/>
                <a:tableStyleId>{84457A61-CF3E-4D5A-84C1-ECF29C5F340E}</a:tableStyleId>
              </a:tblPr>
              <a:tblGrid>
                <a:gridCol w="3619500"/>
                <a:gridCol w="3619500"/>
              </a:tblGrid>
              <a:tr h="381000">
                <a:tc>
                  <a:txBody>
                    <a:bodyPr/>
                    <a:lstStyle/>
                    <a:p>
                      <a:pPr indent="0" lvl="0" marL="0" rtl="0" algn="ctr">
                        <a:spcBef>
                          <a:spcPts val="0"/>
                        </a:spcBef>
                        <a:spcAft>
                          <a:spcPts val="0"/>
                        </a:spcAft>
                        <a:buNone/>
                      </a:pPr>
                      <a:r>
                        <a:rPr lang="en">
                          <a:solidFill>
                            <a:schemeClr val="lt1"/>
                          </a:solidFill>
                          <a:latin typeface="Impact"/>
                          <a:ea typeface="Impact"/>
                          <a:cs typeface="Impact"/>
                          <a:sym typeface="Impact"/>
                        </a:rPr>
                        <a:t>Team Member Name </a:t>
                      </a:r>
                      <a:endParaRPr>
                        <a:solidFill>
                          <a:schemeClr val="lt1"/>
                        </a:solidFill>
                        <a:latin typeface="Impact"/>
                        <a:ea typeface="Impact"/>
                        <a:cs typeface="Impact"/>
                        <a:sym typeface="Impact"/>
                      </a:endParaRPr>
                    </a:p>
                  </a:txBody>
                  <a:tcPr marT="91425" marB="91425" marR="91425" marL="91425">
                    <a:lnL cap="flat" cmpd="sng" w="28575">
                      <a:solidFill>
                        <a:schemeClr val="lt2"/>
                      </a:solidFill>
                      <a:prstDash val="dot"/>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dot"/>
                      <a:round/>
                      <a:headEnd len="sm" w="sm" type="none"/>
                      <a:tailEnd len="sm" w="sm" type="none"/>
                    </a:lnT>
                    <a:lnB cap="flat" cmpd="sng" w="2857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Impact"/>
                          <a:ea typeface="Impact"/>
                          <a:cs typeface="Impact"/>
                          <a:sym typeface="Impact"/>
                        </a:rPr>
                        <a:t>Task </a:t>
                      </a:r>
                      <a:endParaRPr>
                        <a:solidFill>
                          <a:schemeClr val="lt1"/>
                        </a:solidFill>
                        <a:latin typeface="Impact"/>
                        <a:ea typeface="Impact"/>
                        <a:cs typeface="Impact"/>
                        <a:sym typeface="Impact"/>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dot"/>
                      <a:round/>
                      <a:headEnd len="sm" w="sm" type="none"/>
                      <a:tailEnd len="sm" w="sm" type="none"/>
                    </a:lnR>
                    <a:lnT cap="flat" cmpd="sng" w="28575">
                      <a:solidFill>
                        <a:schemeClr val="lt2"/>
                      </a:solidFill>
                      <a:prstDash val="dot"/>
                      <a:round/>
                      <a:headEnd len="sm" w="sm" type="none"/>
                      <a:tailEnd len="sm" w="sm" type="none"/>
                    </a:lnT>
                    <a:lnB cap="flat" cmpd="sng" w="28575">
                      <a:solidFill>
                        <a:schemeClr val="l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lt1"/>
                          </a:solidFill>
                          <a:latin typeface="Comic Sans MS"/>
                          <a:ea typeface="Comic Sans MS"/>
                          <a:cs typeface="Comic Sans MS"/>
                          <a:sym typeface="Comic Sans MS"/>
                        </a:rPr>
                        <a:t>Ahmed Elgendy </a:t>
                      </a:r>
                      <a:endParaRPr>
                        <a:solidFill>
                          <a:schemeClr val="lt1"/>
                        </a:solidFill>
                        <a:latin typeface="Comic Sans MS"/>
                        <a:ea typeface="Comic Sans MS"/>
                        <a:cs typeface="Comic Sans MS"/>
                        <a:sym typeface="Comic Sans MS"/>
                      </a:endParaRPr>
                    </a:p>
                  </a:txBody>
                  <a:tcPr marT="91425" marB="91425" marR="91425" marL="91425">
                    <a:lnL cap="flat" cmpd="sng" w="28575">
                      <a:solidFill>
                        <a:schemeClr val="lt2"/>
                      </a:solidFill>
                      <a:prstDash val="dot"/>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dot"/>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c Sans MS"/>
                          <a:ea typeface="Comic Sans MS"/>
                          <a:cs typeface="Comic Sans MS"/>
                          <a:sym typeface="Comic Sans MS"/>
                        </a:rPr>
                        <a:t>Programming</a:t>
                      </a:r>
                      <a:endParaRPr>
                        <a:solidFill>
                          <a:schemeClr val="lt1"/>
                        </a:solidFill>
                        <a:latin typeface="Comic Sans MS"/>
                        <a:ea typeface="Comic Sans MS"/>
                        <a:cs typeface="Comic Sans MS"/>
                        <a:sym typeface="Comic Sans MS"/>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dot"/>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dot"/>
                      <a:round/>
                      <a:headEnd len="sm" w="sm" type="none"/>
                      <a:tailEnd len="sm" w="sm" type="none"/>
                    </a:lnB>
                  </a:tcPr>
                </a:tc>
              </a:tr>
              <a:tr h="381000">
                <a:tc>
                  <a:txBody>
                    <a:bodyPr/>
                    <a:lstStyle/>
                    <a:p>
                      <a:pPr indent="0" lvl="0" marL="0" rtl="0" algn="ctr">
                        <a:spcBef>
                          <a:spcPts val="0"/>
                        </a:spcBef>
                        <a:spcAft>
                          <a:spcPts val="0"/>
                        </a:spcAft>
                        <a:buNone/>
                      </a:pPr>
                      <a:r>
                        <a:rPr lang="en">
                          <a:solidFill>
                            <a:schemeClr val="lt1"/>
                          </a:solidFill>
                          <a:latin typeface="Comic Sans MS"/>
                          <a:ea typeface="Comic Sans MS"/>
                          <a:cs typeface="Comic Sans MS"/>
                          <a:sym typeface="Comic Sans MS"/>
                        </a:rPr>
                        <a:t>Ari Edgar </a:t>
                      </a:r>
                      <a:endParaRPr>
                        <a:solidFill>
                          <a:schemeClr val="lt1"/>
                        </a:solidFill>
                        <a:latin typeface="Comic Sans MS"/>
                        <a:ea typeface="Comic Sans MS"/>
                        <a:cs typeface="Comic Sans MS"/>
                        <a:sym typeface="Comic Sans MS"/>
                      </a:endParaRPr>
                    </a:p>
                  </a:txBody>
                  <a:tcPr marT="91425" marB="91425" marR="91425" marL="91425">
                    <a:lnL cap="flat" cmpd="sng" w="28575">
                      <a:solidFill>
                        <a:schemeClr val="lt2"/>
                      </a:solidFill>
                      <a:prstDash val="dot"/>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dot"/>
                      <a:round/>
                      <a:headEnd len="sm" w="sm" type="none"/>
                      <a:tailEnd len="sm" w="sm" type="none"/>
                    </a:lnT>
                    <a:lnB cap="flat" cmpd="sng" w="28575">
                      <a:solidFill>
                        <a:schemeClr val="lt2"/>
                      </a:solidFill>
                      <a:prstDash val="dot"/>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c Sans MS"/>
                          <a:ea typeface="Comic Sans MS"/>
                          <a:cs typeface="Comic Sans MS"/>
                          <a:sym typeface="Comic Sans MS"/>
                        </a:rPr>
                        <a:t>Presentation Construction</a:t>
                      </a:r>
                      <a:endParaRPr>
                        <a:solidFill>
                          <a:schemeClr val="lt1"/>
                        </a:solidFill>
                        <a:latin typeface="Comic Sans MS"/>
                        <a:ea typeface="Comic Sans MS"/>
                        <a:cs typeface="Comic Sans MS"/>
                        <a:sym typeface="Comic Sans MS"/>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dot"/>
                      <a:round/>
                      <a:headEnd len="sm" w="sm" type="none"/>
                      <a:tailEnd len="sm" w="sm" type="none"/>
                    </a:lnR>
                    <a:lnT cap="flat" cmpd="sng" w="28575">
                      <a:solidFill>
                        <a:schemeClr val="lt2"/>
                      </a:solidFill>
                      <a:prstDash val="dot"/>
                      <a:round/>
                      <a:headEnd len="sm" w="sm" type="none"/>
                      <a:tailEnd len="sm" w="sm" type="none"/>
                    </a:lnT>
                    <a:lnB cap="flat" cmpd="sng" w="28575">
                      <a:solidFill>
                        <a:schemeClr val="lt2"/>
                      </a:solidFill>
                      <a:prstDash val="dot"/>
                      <a:round/>
                      <a:headEnd len="sm" w="sm" type="none"/>
                      <a:tailEnd len="sm" w="sm" type="none"/>
                    </a:lnB>
                  </a:tcPr>
                </a:tc>
              </a:tr>
              <a:tr h="381000">
                <a:tc>
                  <a:txBody>
                    <a:bodyPr/>
                    <a:lstStyle/>
                    <a:p>
                      <a:pPr indent="0" lvl="0" marL="0" rtl="0" algn="ctr">
                        <a:spcBef>
                          <a:spcPts val="0"/>
                        </a:spcBef>
                        <a:spcAft>
                          <a:spcPts val="0"/>
                        </a:spcAft>
                        <a:buNone/>
                      </a:pPr>
                      <a:r>
                        <a:rPr lang="en">
                          <a:solidFill>
                            <a:schemeClr val="lt1"/>
                          </a:solidFill>
                          <a:latin typeface="Comic Sans MS"/>
                          <a:ea typeface="Comic Sans MS"/>
                          <a:cs typeface="Comic Sans MS"/>
                          <a:sym typeface="Comic Sans MS"/>
                        </a:rPr>
                        <a:t>Tim Rak </a:t>
                      </a:r>
                      <a:endParaRPr>
                        <a:solidFill>
                          <a:schemeClr val="lt1"/>
                        </a:solidFill>
                        <a:latin typeface="Comic Sans MS"/>
                        <a:ea typeface="Comic Sans MS"/>
                        <a:cs typeface="Comic Sans MS"/>
                        <a:sym typeface="Comic Sans MS"/>
                      </a:endParaRPr>
                    </a:p>
                  </a:txBody>
                  <a:tcPr marT="91425" marB="91425" marR="91425" marL="91425">
                    <a:lnL cap="flat" cmpd="sng" w="28575">
                      <a:solidFill>
                        <a:schemeClr val="lt2"/>
                      </a:solidFill>
                      <a:prstDash val="dot"/>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dot"/>
                      <a:round/>
                      <a:headEnd len="sm" w="sm" type="none"/>
                      <a:tailEnd len="sm" w="sm" type="none"/>
                    </a:lnT>
                    <a:lnB cap="flat" cmpd="sng" w="28575">
                      <a:solidFill>
                        <a:schemeClr val="lt2"/>
                      </a:solidFill>
                      <a:prstDash val="dot"/>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Comic Sans MS"/>
                          <a:ea typeface="Comic Sans MS"/>
                          <a:cs typeface="Comic Sans MS"/>
                          <a:sym typeface="Comic Sans MS"/>
                        </a:rPr>
                        <a:t>Security Checks </a:t>
                      </a:r>
                      <a:endParaRPr>
                        <a:solidFill>
                          <a:schemeClr val="lt1"/>
                        </a:solidFill>
                        <a:latin typeface="Comic Sans MS"/>
                        <a:ea typeface="Comic Sans MS"/>
                        <a:cs typeface="Comic Sans MS"/>
                        <a:sym typeface="Comic Sans MS"/>
                      </a:endParaRPr>
                    </a:p>
                  </a:txBody>
                  <a:tcPr marT="91425" marB="91425" marR="91425" marL="91425">
                    <a:lnL cap="flat" cmpd="sng" w="28575">
                      <a:solidFill>
                        <a:schemeClr val="lt2"/>
                      </a:solidFill>
                      <a:prstDash val="solid"/>
                      <a:round/>
                      <a:headEnd len="sm" w="sm" type="none"/>
                      <a:tailEnd len="sm" w="sm" type="none"/>
                    </a:lnL>
                    <a:lnR cap="flat" cmpd="sng" w="28575">
                      <a:solidFill>
                        <a:schemeClr val="lt2"/>
                      </a:solidFill>
                      <a:prstDash val="dot"/>
                      <a:round/>
                      <a:headEnd len="sm" w="sm" type="none"/>
                      <a:tailEnd len="sm" w="sm" type="none"/>
                    </a:lnR>
                    <a:lnT cap="flat" cmpd="sng" w="28575">
                      <a:solidFill>
                        <a:schemeClr val="lt2"/>
                      </a:solidFill>
                      <a:prstDash val="dot"/>
                      <a:round/>
                      <a:headEnd len="sm" w="sm" type="none"/>
                      <a:tailEnd len="sm" w="sm" type="none"/>
                    </a:lnT>
                    <a:lnB cap="flat" cmpd="sng" w="28575">
                      <a:solidFill>
                        <a:schemeClr val="lt2"/>
                      </a:solidFill>
                      <a:prstDash val="dot"/>
                      <a:round/>
                      <a:headEnd len="sm" w="sm" type="none"/>
                      <a:tailEnd len="sm" w="sm" type="none"/>
                    </a:lnB>
                  </a:tcPr>
                </a:tc>
              </a:tr>
            </a:tbl>
          </a:graphicData>
        </a:graphic>
      </p:graphicFrame>
    </p:spTree>
  </p:cSld>
  <p:clrMapOvr>
    <a:masterClrMapping/>
  </p:clrMapOvr>
  <p:transition>
    <p:push/>
  </p:transition>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2"/>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Requirements: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NonFunctional </a:t>
            </a:r>
            <a:r>
              <a:rPr lang="en">
                <a:latin typeface="Impact"/>
                <a:ea typeface="Impact"/>
                <a:cs typeface="Impact"/>
                <a:sym typeface="Impact"/>
              </a:rPr>
              <a:t>3: The Crawler Will Not Send Too Many Requests to the Yelp Servers </a:t>
            </a:r>
            <a:endParaRPr>
              <a:latin typeface="Impact"/>
              <a:ea typeface="Impact"/>
              <a:cs typeface="Impact"/>
              <a:sym typeface="Impact"/>
            </a:endParaRPr>
          </a:p>
        </p:txBody>
      </p:sp>
      <p:sp>
        <p:nvSpPr>
          <p:cNvPr id="332" name="Google Shape;332;p4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Calibri"/>
              <a:buAutoNum type="alphaLcPeriod"/>
            </a:pPr>
            <a:r>
              <a:rPr b="1" lang="en" sz="1500">
                <a:latin typeface="Calibri"/>
                <a:ea typeface="Calibri"/>
                <a:cs typeface="Calibri"/>
                <a:sym typeface="Calibri"/>
              </a:rPr>
              <a:t>Why should this be part of the system? </a:t>
            </a:r>
            <a:endParaRPr b="1" sz="1500">
              <a:latin typeface="Calibri"/>
              <a:ea typeface="Calibri"/>
              <a:cs typeface="Calibri"/>
              <a:sym typeface="Calibri"/>
            </a:endParaRPr>
          </a:p>
          <a:p>
            <a:pPr indent="-311150" lvl="1" marL="914400" rtl="0" algn="l">
              <a:spcBef>
                <a:spcPts val="0"/>
              </a:spcBef>
              <a:spcAft>
                <a:spcPts val="0"/>
              </a:spcAft>
              <a:buSzPts val="1300"/>
              <a:buFont typeface="Calibri"/>
              <a:buAutoNum type="romanLcPeriod"/>
            </a:pPr>
            <a:r>
              <a:rPr lang="en" sz="1300">
                <a:latin typeface="Calibri"/>
                <a:ea typeface="Calibri"/>
                <a:cs typeface="Calibri"/>
                <a:sym typeface="Calibri"/>
              </a:rPr>
              <a:t>Part of being benign includes not sending an exorbitant amount of requests to Yelp (or any website for that matter).</a:t>
            </a:r>
            <a:endParaRPr sz="1300">
              <a:latin typeface="Calibri"/>
              <a:ea typeface="Calibri"/>
              <a:cs typeface="Calibri"/>
              <a:sym typeface="Calibri"/>
            </a:endParaRPr>
          </a:p>
          <a:p>
            <a:pPr indent="-323850" lvl="0" marL="457200" rtl="0" algn="l">
              <a:spcBef>
                <a:spcPts val="0"/>
              </a:spcBef>
              <a:spcAft>
                <a:spcPts val="0"/>
              </a:spcAft>
              <a:buSzPts val="1500"/>
              <a:buFont typeface="Calibri"/>
              <a:buAutoNum type="alphaLcPeriod"/>
            </a:pPr>
            <a:r>
              <a:rPr b="1" lang="en" sz="1500">
                <a:latin typeface="Calibri"/>
                <a:ea typeface="Calibri"/>
                <a:cs typeface="Calibri"/>
                <a:sym typeface="Calibri"/>
              </a:rPr>
              <a:t>What are the constraints on this requirement?</a:t>
            </a:r>
            <a:endParaRPr b="1" sz="1500">
              <a:latin typeface="Calibri"/>
              <a:ea typeface="Calibri"/>
              <a:cs typeface="Calibri"/>
              <a:sym typeface="Calibri"/>
            </a:endParaRPr>
          </a:p>
          <a:p>
            <a:pPr indent="-311150" lvl="1" marL="914400" rtl="0" algn="l">
              <a:spcBef>
                <a:spcPts val="0"/>
              </a:spcBef>
              <a:spcAft>
                <a:spcPts val="0"/>
              </a:spcAft>
              <a:buSzPts val="1300"/>
              <a:buFont typeface="Calibri"/>
              <a:buAutoNum type="romanLcPeriod"/>
            </a:pPr>
            <a:r>
              <a:rPr lang="en" sz="1300">
                <a:latin typeface="Calibri"/>
                <a:ea typeface="Calibri"/>
                <a:cs typeface="Calibri"/>
                <a:sym typeface="Calibri"/>
              </a:rPr>
              <a:t>The number of requests sent by our crawler should be based on the rules set by Robots.txt.</a:t>
            </a:r>
            <a:endParaRPr sz="1300">
              <a:latin typeface="Calibri"/>
              <a:ea typeface="Calibri"/>
              <a:cs typeface="Calibri"/>
              <a:sym typeface="Calibri"/>
            </a:endParaRPr>
          </a:p>
          <a:p>
            <a:pPr indent="-323850" lvl="0" marL="457200" rtl="0" algn="l">
              <a:spcBef>
                <a:spcPts val="0"/>
              </a:spcBef>
              <a:spcAft>
                <a:spcPts val="0"/>
              </a:spcAft>
              <a:buSzPts val="1500"/>
              <a:buFont typeface="Calibri"/>
              <a:buAutoNum type="alphaLcPeriod"/>
            </a:pPr>
            <a:r>
              <a:rPr b="1" lang="en" sz="1500">
                <a:latin typeface="Calibri"/>
                <a:ea typeface="Calibri"/>
                <a:cs typeface="Calibri"/>
                <a:sym typeface="Calibri"/>
              </a:rPr>
              <a:t>What are the dependencies for this requirement? </a:t>
            </a:r>
            <a:endParaRPr b="1" sz="1500">
              <a:latin typeface="Calibri"/>
              <a:ea typeface="Calibri"/>
              <a:cs typeface="Calibri"/>
              <a:sym typeface="Calibri"/>
            </a:endParaRPr>
          </a:p>
          <a:p>
            <a:pPr indent="-311150" lvl="1" marL="914400" rtl="0" algn="l">
              <a:spcBef>
                <a:spcPts val="0"/>
              </a:spcBef>
              <a:spcAft>
                <a:spcPts val="0"/>
              </a:spcAft>
              <a:buSzPts val="1300"/>
              <a:buFont typeface="Calibri"/>
              <a:buAutoNum type="romanLcPeriod"/>
            </a:pPr>
            <a:r>
              <a:rPr lang="en" sz="1300">
                <a:latin typeface="Calibri"/>
                <a:ea typeface="Calibri"/>
                <a:cs typeface="Calibri"/>
                <a:sym typeface="Calibri"/>
              </a:rPr>
              <a:t>Needs to check how many refreshes are allowed, determine how much data is needed + how long it  takes to acquire that amount.</a:t>
            </a:r>
            <a:endParaRPr sz="1300">
              <a:latin typeface="Calibri"/>
              <a:ea typeface="Calibri"/>
              <a:cs typeface="Calibri"/>
              <a:sym typeface="Calibri"/>
            </a:endParaRPr>
          </a:p>
          <a:p>
            <a:pPr indent="-323850" lvl="0" marL="457200" rtl="0" algn="l">
              <a:spcBef>
                <a:spcPts val="0"/>
              </a:spcBef>
              <a:spcAft>
                <a:spcPts val="0"/>
              </a:spcAft>
              <a:buSzPts val="1500"/>
              <a:buAutoNum type="alphaLcPeriod"/>
            </a:pPr>
            <a:r>
              <a:rPr b="1" lang="en" sz="1500">
                <a:latin typeface="Calibri"/>
                <a:ea typeface="Calibri"/>
                <a:cs typeface="Calibri"/>
                <a:sym typeface="Calibri"/>
              </a:rPr>
              <a:t>Who are the stakeholders for this requirement?</a:t>
            </a:r>
            <a:r>
              <a:rPr lang="en" sz="1500">
                <a:latin typeface="Calibri"/>
                <a:ea typeface="Calibri"/>
                <a:cs typeface="Calibri"/>
                <a:sym typeface="Calibri"/>
              </a:rPr>
              <a:t> </a:t>
            </a:r>
            <a:endParaRPr sz="1500">
              <a:latin typeface="Calibri"/>
              <a:ea typeface="Calibri"/>
              <a:cs typeface="Calibri"/>
              <a:sym typeface="Calibri"/>
            </a:endParaRPr>
          </a:p>
          <a:p>
            <a:pPr indent="-311150" lvl="1" marL="914400" rtl="0" algn="l">
              <a:spcBef>
                <a:spcPts val="0"/>
              </a:spcBef>
              <a:spcAft>
                <a:spcPts val="0"/>
              </a:spcAft>
              <a:buSzPts val="1300"/>
              <a:buFont typeface="Calibri"/>
              <a:buAutoNum type="romanLcPeriod"/>
            </a:pPr>
            <a:r>
              <a:rPr lang="en" sz="1300">
                <a:latin typeface="Calibri"/>
                <a:ea typeface="Calibri"/>
                <a:cs typeface="Calibri"/>
                <a:sym typeface="Calibri"/>
              </a:rPr>
              <a:t>Website developers/managers</a:t>
            </a:r>
            <a:endParaRPr sz="1300">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3"/>
          <p:cNvSpPr txBox="1"/>
          <p:nvPr>
            <p:ph type="title"/>
          </p:nvPr>
        </p:nvSpPr>
        <p:spPr>
          <a:xfrm>
            <a:off x="1067400" y="391500"/>
            <a:ext cx="74991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Requirements: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NonFunctional 4: The Crawler’s programming should be flexible and can be used on any other </a:t>
            </a:r>
            <a:r>
              <a:rPr lang="en">
                <a:latin typeface="Impact"/>
                <a:ea typeface="Impact"/>
                <a:cs typeface="Impact"/>
                <a:sym typeface="Impact"/>
              </a:rPr>
              <a:t>restaurant</a:t>
            </a:r>
            <a:r>
              <a:rPr lang="en">
                <a:latin typeface="Impact"/>
                <a:ea typeface="Impact"/>
                <a:cs typeface="Impact"/>
                <a:sym typeface="Impact"/>
              </a:rPr>
              <a:t> rating site</a:t>
            </a:r>
            <a:endParaRPr>
              <a:latin typeface="Impact"/>
              <a:ea typeface="Impact"/>
              <a:cs typeface="Impact"/>
              <a:sym typeface="Impact"/>
            </a:endParaRPr>
          </a:p>
        </p:txBody>
      </p:sp>
      <p:sp>
        <p:nvSpPr>
          <p:cNvPr id="338" name="Google Shape;338;p43"/>
          <p:cNvSpPr txBox="1"/>
          <p:nvPr>
            <p:ph idx="1" type="body"/>
          </p:nvPr>
        </p:nvSpPr>
        <p:spPr>
          <a:xfrm>
            <a:off x="1297500" y="1787475"/>
            <a:ext cx="7038900" cy="2911200"/>
          </a:xfrm>
          <a:prstGeom prst="rect">
            <a:avLst/>
          </a:prstGeom>
        </p:spPr>
        <p:txBody>
          <a:bodyPr anchorCtr="0" anchor="t" bIns="91425" lIns="91425" spcFirstLastPara="1" rIns="91425" wrap="square" tIns="91425">
            <a:normAutofit lnSpcReduction="10000"/>
          </a:bodyPr>
          <a:lstStyle/>
          <a:p>
            <a:pPr indent="-336550" lvl="0" marL="457200" rtl="0" algn="l">
              <a:spcBef>
                <a:spcPts val="0"/>
              </a:spcBef>
              <a:spcAft>
                <a:spcPts val="0"/>
              </a:spcAft>
              <a:buSzPts val="1700"/>
              <a:buAutoNum type="alphaLcPeriod"/>
            </a:pPr>
            <a:r>
              <a:rPr b="1" lang="en" sz="1700">
                <a:latin typeface="Calibri"/>
                <a:ea typeface="Calibri"/>
                <a:cs typeface="Calibri"/>
                <a:sym typeface="Calibri"/>
              </a:rPr>
              <a:t>Why should this be part of the system?</a:t>
            </a:r>
            <a:r>
              <a:rPr lang="en" sz="1700">
                <a:latin typeface="Calibri"/>
                <a:ea typeface="Calibri"/>
                <a:cs typeface="Calibri"/>
                <a:sym typeface="Calibri"/>
              </a:rPr>
              <a:t> </a:t>
            </a:r>
            <a:endParaRPr sz="1700">
              <a:latin typeface="Calibri"/>
              <a:ea typeface="Calibri"/>
              <a:cs typeface="Calibri"/>
              <a:sym typeface="Calibri"/>
            </a:endParaRPr>
          </a:p>
          <a:p>
            <a:pPr indent="-323850" lvl="1" marL="914400" rtl="0" algn="l">
              <a:spcBef>
                <a:spcPts val="0"/>
              </a:spcBef>
              <a:spcAft>
                <a:spcPts val="0"/>
              </a:spcAft>
              <a:buSzPts val="1500"/>
              <a:buFont typeface="Calibri"/>
              <a:buAutoNum type="romanLcPeriod"/>
            </a:pPr>
            <a:r>
              <a:rPr lang="en" sz="1500">
                <a:latin typeface="Calibri"/>
                <a:ea typeface="Calibri"/>
                <a:cs typeface="Calibri"/>
                <a:sym typeface="Calibri"/>
              </a:rPr>
              <a:t>Versatility; Our crawler should be able to be used on different websites and yield similar results.</a:t>
            </a:r>
            <a:endParaRPr sz="1500">
              <a:latin typeface="Calibri"/>
              <a:ea typeface="Calibri"/>
              <a:cs typeface="Calibri"/>
              <a:sym typeface="Calibri"/>
            </a:endParaRPr>
          </a:p>
          <a:p>
            <a:pPr indent="-336550" lvl="0" marL="457200" rtl="0" algn="l">
              <a:spcBef>
                <a:spcPts val="0"/>
              </a:spcBef>
              <a:spcAft>
                <a:spcPts val="0"/>
              </a:spcAft>
              <a:buSzPts val="1700"/>
              <a:buFont typeface="Calibri"/>
              <a:buAutoNum type="alphaLcPeriod"/>
            </a:pPr>
            <a:r>
              <a:rPr b="1" lang="en" sz="1700">
                <a:latin typeface="Calibri"/>
                <a:ea typeface="Calibri"/>
                <a:cs typeface="Calibri"/>
                <a:sym typeface="Calibri"/>
              </a:rPr>
              <a:t>What are the constraints on this requirement?</a:t>
            </a:r>
            <a:endParaRPr b="1" sz="1700">
              <a:latin typeface="Calibri"/>
              <a:ea typeface="Calibri"/>
              <a:cs typeface="Calibri"/>
              <a:sym typeface="Calibri"/>
            </a:endParaRPr>
          </a:p>
          <a:p>
            <a:pPr indent="-323850" lvl="1" marL="914400" rtl="0" algn="l">
              <a:spcBef>
                <a:spcPts val="0"/>
              </a:spcBef>
              <a:spcAft>
                <a:spcPts val="0"/>
              </a:spcAft>
              <a:buSzPts val="1500"/>
              <a:buFont typeface="Calibri"/>
              <a:buAutoNum type="romanLcPeriod"/>
            </a:pPr>
            <a:r>
              <a:rPr lang="en" sz="1500">
                <a:latin typeface="Calibri"/>
                <a:ea typeface="Calibri"/>
                <a:cs typeface="Calibri"/>
                <a:sym typeface="Calibri"/>
              </a:rPr>
              <a:t>Robots.txt guidelines – some URLs may not allow for crawler to access.</a:t>
            </a:r>
            <a:endParaRPr sz="1500">
              <a:latin typeface="Calibri"/>
              <a:ea typeface="Calibri"/>
              <a:cs typeface="Calibri"/>
              <a:sym typeface="Calibri"/>
            </a:endParaRPr>
          </a:p>
          <a:p>
            <a:pPr indent="-336550" lvl="0" marL="457200" rtl="0" algn="l">
              <a:spcBef>
                <a:spcPts val="0"/>
              </a:spcBef>
              <a:spcAft>
                <a:spcPts val="0"/>
              </a:spcAft>
              <a:buSzPts val="1700"/>
              <a:buFont typeface="Calibri"/>
              <a:buAutoNum type="alphaLcPeriod"/>
            </a:pPr>
            <a:r>
              <a:rPr b="1" lang="en" sz="1700">
                <a:latin typeface="Calibri"/>
                <a:ea typeface="Calibri"/>
                <a:cs typeface="Calibri"/>
                <a:sym typeface="Calibri"/>
              </a:rPr>
              <a:t>What are the dependencies for this requirement? </a:t>
            </a:r>
            <a:endParaRPr b="1" sz="1700">
              <a:latin typeface="Calibri"/>
              <a:ea typeface="Calibri"/>
              <a:cs typeface="Calibri"/>
              <a:sym typeface="Calibri"/>
            </a:endParaRPr>
          </a:p>
          <a:p>
            <a:pPr indent="-323850" lvl="1" marL="914400" rtl="0" algn="l">
              <a:spcBef>
                <a:spcPts val="0"/>
              </a:spcBef>
              <a:spcAft>
                <a:spcPts val="0"/>
              </a:spcAft>
              <a:buSzPts val="1500"/>
              <a:buFont typeface="Calibri"/>
              <a:buAutoNum type="romanLcPeriod"/>
            </a:pPr>
            <a:r>
              <a:rPr lang="en" sz="1500">
                <a:latin typeface="Calibri"/>
                <a:ea typeface="Calibri"/>
                <a:cs typeface="Calibri"/>
                <a:sym typeface="Calibri"/>
              </a:rPr>
              <a:t>The crawler needs to be able to review Robots.txt and follow their rules prior to visiting a site in the first place.</a:t>
            </a:r>
            <a:endParaRPr sz="1500">
              <a:latin typeface="Calibri"/>
              <a:ea typeface="Calibri"/>
              <a:cs typeface="Calibri"/>
              <a:sym typeface="Calibri"/>
            </a:endParaRPr>
          </a:p>
          <a:p>
            <a:pPr indent="-336550" lvl="0" marL="457200" rtl="0" algn="l">
              <a:spcBef>
                <a:spcPts val="0"/>
              </a:spcBef>
              <a:spcAft>
                <a:spcPts val="0"/>
              </a:spcAft>
              <a:buSzPts val="1700"/>
              <a:buFont typeface="Calibri"/>
              <a:buAutoNum type="alphaLcPeriod"/>
            </a:pPr>
            <a:r>
              <a:rPr b="1" lang="en" sz="1700">
                <a:latin typeface="Calibri"/>
                <a:ea typeface="Calibri"/>
                <a:cs typeface="Calibri"/>
                <a:sym typeface="Calibri"/>
              </a:rPr>
              <a:t>Who are the stakeholders for this requirement? </a:t>
            </a:r>
            <a:endParaRPr b="1" sz="1700">
              <a:latin typeface="Calibri"/>
              <a:ea typeface="Calibri"/>
              <a:cs typeface="Calibri"/>
              <a:sym typeface="Calibri"/>
            </a:endParaRPr>
          </a:p>
          <a:p>
            <a:pPr indent="-323850" lvl="1" marL="914400" rtl="0" algn="l">
              <a:spcBef>
                <a:spcPts val="0"/>
              </a:spcBef>
              <a:spcAft>
                <a:spcPts val="0"/>
              </a:spcAft>
              <a:buSzPts val="1500"/>
              <a:buFont typeface="Calibri"/>
              <a:buAutoNum type="romanLcPeriod"/>
            </a:pPr>
            <a:r>
              <a:rPr lang="en" sz="1500">
                <a:latin typeface="Calibri"/>
                <a:ea typeface="Calibri"/>
                <a:cs typeface="Calibri"/>
                <a:sym typeface="Calibri"/>
              </a:rPr>
              <a:t>Website Developers/Managers</a:t>
            </a:r>
            <a:endParaRPr sz="1500">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4"/>
          <p:cNvSpPr txBox="1"/>
          <p:nvPr>
            <p:ph type="title"/>
          </p:nvPr>
        </p:nvSpPr>
        <p:spPr>
          <a:xfrm>
            <a:off x="311700" y="46650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Security Requirements: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Functional 1: </a:t>
            </a:r>
            <a:r>
              <a:rPr lang="en">
                <a:latin typeface="Impact"/>
                <a:ea typeface="Impact"/>
                <a:cs typeface="Impact"/>
                <a:sym typeface="Impact"/>
              </a:rPr>
              <a:t>Close Result Files After Use  </a:t>
            </a:r>
            <a:endParaRPr>
              <a:latin typeface="Impact"/>
              <a:ea typeface="Impact"/>
              <a:cs typeface="Impact"/>
              <a:sym typeface="Impact"/>
            </a:endParaRPr>
          </a:p>
        </p:txBody>
      </p:sp>
      <p:sp>
        <p:nvSpPr>
          <p:cNvPr id="344" name="Google Shape;344;p44"/>
          <p:cNvSpPr txBox="1"/>
          <p:nvPr>
            <p:ph idx="1" type="body"/>
          </p:nvPr>
        </p:nvSpPr>
        <p:spPr>
          <a:xfrm>
            <a:off x="495800" y="1446950"/>
            <a:ext cx="7038900" cy="2911200"/>
          </a:xfrm>
          <a:prstGeom prst="rect">
            <a:avLst/>
          </a:prstGeom>
        </p:spPr>
        <p:txBody>
          <a:bodyPr anchorCtr="0" anchor="t" bIns="91425" lIns="91425" spcFirstLastPara="1" rIns="91425" wrap="square" tIns="91425">
            <a:noAutofit/>
          </a:bodyPr>
          <a:lstStyle/>
          <a:p>
            <a:pPr indent="-294322" lvl="0" marL="457200" rtl="0" algn="l">
              <a:lnSpc>
                <a:spcPct val="95000"/>
              </a:lnSpc>
              <a:spcBef>
                <a:spcPts val="0"/>
              </a:spcBef>
              <a:spcAft>
                <a:spcPts val="0"/>
              </a:spcAft>
              <a:buSzPts val="1035"/>
              <a:buAutoNum type="arabicPeriod"/>
            </a:pPr>
            <a:r>
              <a:rPr b="1" lang="en" sz="1035">
                <a:latin typeface="Calibri"/>
                <a:ea typeface="Calibri"/>
                <a:cs typeface="Calibri"/>
                <a:sym typeface="Calibri"/>
              </a:rPr>
              <a:t>Why should this be part of the system?</a:t>
            </a:r>
            <a:r>
              <a:rPr lang="en" sz="1035">
                <a:latin typeface="Calibri"/>
                <a:ea typeface="Calibri"/>
                <a:cs typeface="Calibri"/>
                <a:sym typeface="Calibri"/>
              </a:rPr>
              <a:t> </a:t>
            </a:r>
            <a:endParaRPr sz="1035">
              <a:latin typeface="Calibri"/>
              <a:ea typeface="Calibri"/>
              <a:cs typeface="Calibri"/>
              <a:sym typeface="Calibri"/>
            </a:endParaRPr>
          </a:p>
          <a:p>
            <a:pPr indent="-294322" lvl="1" marL="914400" rtl="0" algn="l">
              <a:lnSpc>
                <a:spcPct val="95000"/>
              </a:lnSpc>
              <a:spcBef>
                <a:spcPts val="0"/>
              </a:spcBef>
              <a:spcAft>
                <a:spcPts val="0"/>
              </a:spcAft>
              <a:buSzPts val="1035"/>
              <a:buFont typeface="Calibri"/>
              <a:buAutoNum type="alphaLcPeriod"/>
            </a:pPr>
            <a:r>
              <a:rPr lang="en" sz="1035">
                <a:latin typeface="Calibri"/>
                <a:ea typeface="Calibri"/>
                <a:cs typeface="Calibri"/>
                <a:sym typeface="Calibri"/>
              </a:rPr>
              <a:t>It prevents </a:t>
            </a:r>
            <a:r>
              <a:rPr lang="en" sz="1035">
                <a:latin typeface="Calibri"/>
                <a:ea typeface="Calibri"/>
                <a:cs typeface="Calibri"/>
                <a:sym typeface="Calibri"/>
              </a:rPr>
              <a:t>malicious</a:t>
            </a:r>
            <a:r>
              <a:rPr lang="en" sz="1035">
                <a:latin typeface="Calibri"/>
                <a:ea typeface="Calibri"/>
                <a:cs typeface="Calibri"/>
                <a:sym typeface="Calibri"/>
              </a:rPr>
              <a:t> users from accessing our results and changing them or deleting them.</a:t>
            </a:r>
            <a:endParaRPr sz="1035">
              <a:latin typeface="Calibri"/>
              <a:ea typeface="Calibri"/>
              <a:cs typeface="Calibri"/>
              <a:sym typeface="Calibri"/>
            </a:endParaRPr>
          </a:p>
          <a:p>
            <a:pPr indent="-294322" lvl="0" marL="457200" rtl="0" algn="l">
              <a:lnSpc>
                <a:spcPct val="95000"/>
              </a:lnSpc>
              <a:spcBef>
                <a:spcPts val="0"/>
              </a:spcBef>
              <a:spcAft>
                <a:spcPts val="0"/>
              </a:spcAft>
              <a:buSzPts val="1035"/>
              <a:buFont typeface="Calibri"/>
              <a:buAutoNum type="arabicPeriod"/>
            </a:pPr>
            <a:r>
              <a:rPr b="1" lang="en" sz="1035">
                <a:latin typeface="Calibri"/>
                <a:ea typeface="Calibri"/>
                <a:cs typeface="Calibri"/>
                <a:sym typeface="Calibri"/>
              </a:rPr>
              <a:t>What are the constraints on this requirement?</a:t>
            </a:r>
            <a:endParaRPr b="1" sz="1035">
              <a:latin typeface="Calibri"/>
              <a:ea typeface="Calibri"/>
              <a:cs typeface="Calibri"/>
              <a:sym typeface="Calibri"/>
            </a:endParaRPr>
          </a:p>
          <a:p>
            <a:pPr indent="-294322" lvl="1" marL="914400" rtl="0" algn="l">
              <a:lnSpc>
                <a:spcPct val="95000"/>
              </a:lnSpc>
              <a:spcBef>
                <a:spcPts val="0"/>
              </a:spcBef>
              <a:spcAft>
                <a:spcPts val="0"/>
              </a:spcAft>
              <a:buSzPts val="1035"/>
              <a:buFont typeface="Calibri"/>
              <a:buAutoNum type="alphaLcPeriod"/>
            </a:pPr>
            <a:r>
              <a:rPr lang="en" sz="1035">
                <a:latin typeface="Calibri"/>
                <a:ea typeface="Calibri"/>
                <a:cs typeface="Calibri"/>
                <a:sym typeface="Calibri"/>
              </a:rPr>
              <a:t>Must have all required data prior to closing the file, immediately after.</a:t>
            </a:r>
            <a:endParaRPr sz="1035">
              <a:latin typeface="Calibri"/>
              <a:ea typeface="Calibri"/>
              <a:cs typeface="Calibri"/>
              <a:sym typeface="Calibri"/>
            </a:endParaRPr>
          </a:p>
          <a:p>
            <a:pPr indent="-294322" lvl="0" marL="457200" rtl="0" algn="l">
              <a:lnSpc>
                <a:spcPct val="95000"/>
              </a:lnSpc>
              <a:spcBef>
                <a:spcPts val="0"/>
              </a:spcBef>
              <a:spcAft>
                <a:spcPts val="0"/>
              </a:spcAft>
              <a:buSzPts val="1035"/>
              <a:buFont typeface="Calibri"/>
              <a:buAutoNum type="arabicPeriod"/>
            </a:pPr>
            <a:r>
              <a:rPr b="1" lang="en" sz="1035">
                <a:latin typeface="Calibri"/>
                <a:ea typeface="Calibri"/>
                <a:cs typeface="Calibri"/>
                <a:sym typeface="Calibri"/>
              </a:rPr>
              <a:t>What are the dependencies for this requirement? </a:t>
            </a:r>
            <a:endParaRPr b="1" sz="1035">
              <a:latin typeface="Calibri"/>
              <a:ea typeface="Calibri"/>
              <a:cs typeface="Calibri"/>
              <a:sym typeface="Calibri"/>
            </a:endParaRPr>
          </a:p>
          <a:p>
            <a:pPr indent="-294322" lvl="1" marL="914400" rtl="0" algn="l">
              <a:lnSpc>
                <a:spcPct val="95000"/>
              </a:lnSpc>
              <a:spcBef>
                <a:spcPts val="0"/>
              </a:spcBef>
              <a:spcAft>
                <a:spcPts val="0"/>
              </a:spcAft>
              <a:buSzPts val="1035"/>
              <a:buFont typeface="Calibri"/>
              <a:buAutoNum type="alphaLcPeriod"/>
            </a:pPr>
            <a:r>
              <a:rPr lang="en" sz="1035">
                <a:latin typeface="Calibri"/>
                <a:ea typeface="Calibri"/>
                <a:cs typeface="Calibri"/>
                <a:sym typeface="Calibri"/>
              </a:rPr>
              <a:t>Code, Java itself, reliability of the code, accuracy of the programmer knowing what they are doing.</a:t>
            </a:r>
            <a:endParaRPr sz="1035">
              <a:latin typeface="Calibri"/>
              <a:ea typeface="Calibri"/>
              <a:cs typeface="Calibri"/>
              <a:sym typeface="Calibri"/>
            </a:endParaRPr>
          </a:p>
          <a:p>
            <a:pPr indent="-294322" lvl="0" marL="457200" rtl="0" algn="l">
              <a:lnSpc>
                <a:spcPct val="95000"/>
              </a:lnSpc>
              <a:spcBef>
                <a:spcPts val="0"/>
              </a:spcBef>
              <a:spcAft>
                <a:spcPts val="0"/>
              </a:spcAft>
              <a:buSzPts val="1035"/>
              <a:buFont typeface="Calibri"/>
              <a:buAutoNum type="arabicPeriod"/>
            </a:pPr>
            <a:r>
              <a:rPr b="1" lang="en" sz="1035">
                <a:latin typeface="Calibri"/>
                <a:ea typeface="Calibri"/>
                <a:cs typeface="Calibri"/>
                <a:sym typeface="Calibri"/>
              </a:rPr>
              <a:t>Who are the stakeholders for this requirement? </a:t>
            </a:r>
            <a:endParaRPr b="1" sz="1035">
              <a:latin typeface="Calibri"/>
              <a:ea typeface="Calibri"/>
              <a:cs typeface="Calibri"/>
              <a:sym typeface="Calibri"/>
            </a:endParaRPr>
          </a:p>
          <a:p>
            <a:pPr indent="-294322" lvl="1" marL="914400" rtl="0" algn="l">
              <a:lnSpc>
                <a:spcPct val="95000"/>
              </a:lnSpc>
              <a:spcBef>
                <a:spcPts val="0"/>
              </a:spcBef>
              <a:spcAft>
                <a:spcPts val="0"/>
              </a:spcAft>
              <a:buSzPts val="1035"/>
              <a:buFont typeface="Calibri"/>
              <a:buAutoNum type="alphaLcPeriod"/>
            </a:pPr>
            <a:r>
              <a:rPr lang="en" sz="1035">
                <a:latin typeface="Calibri"/>
                <a:ea typeface="Calibri"/>
                <a:cs typeface="Calibri"/>
                <a:sym typeface="Calibri"/>
              </a:rPr>
              <a:t>Programmers</a:t>
            </a:r>
            <a:endParaRPr sz="1035">
              <a:latin typeface="Calibri"/>
              <a:ea typeface="Calibri"/>
              <a:cs typeface="Calibri"/>
              <a:sym typeface="Calibri"/>
            </a:endParaRPr>
          </a:p>
          <a:p>
            <a:pPr indent="-294322" lvl="1" marL="914400" rtl="0" algn="l">
              <a:lnSpc>
                <a:spcPct val="95000"/>
              </a:lnSpc>
              <a:spcBef>
                <a:spcPts val="0"/>
              </a:spcBef>
              <a:spcAft>
                <a:spcPts val="0"/>
              </a:spcAft>
              <a:buSzPts val="1035"/>
              <a:buFont typeface="Calibri"/>
              <a:buAutoNum type="alphaLcPeriod"/>
            </a:pPr>
            <a:r>
              <a:rPr lang="en" sz="1035">
                <a:latin typeface="Calibri"/>
                <a:ea typeface="Calibri"/>
                <a:cs typeface="Calibri"/>
                <a:sym typeface="Calibri"/>
              </a:rPr>
              <a:t>Tourists</a:t>
            </a:r>
            <a:endParaRPr sz="1035">
              <a:latin typeface="Calibri"/>
              <a:ea typeface="Calibri"/>
              <a:cs typeface="Calibri"/>
              <a:sym typeface="Calibri"/>
            </a:endParaRPr>
          </a:p>
          <a:p>
            <a:pPr indent="-294322" lvl="1" marL="914400" rtl="0" algn="l">
              <a:lnSpc>
                <a:spcPct val="95000"/>
              </a:lnSpc>
              <a:spcBef>
                <a:spcPts val="0"/>
              </a:spcBef>
              <a:spcAft>
                <a:spcPts val="0"/>
              </a:spcAft>
              <a:buSzPts val="1035"/>
              <a:buFont typeface="Calibri"/>
              <a:buAutoNum type="alphaLcPeriod"/>
            </a:pPr>
            <a:r>
              <a:rPr lang="en" sz="1035">
                <a:latin typeface="Calibri"/>
                <a:ea typeface="Calibri"/>
                <a:cs typeface="Calibri"/>
                <a:sym typeface="Calibri"/>
              </a:rPr>
              <a:t>The Couple </a:t>
            </a:r>
            <a:endParaRPr sz="1035">
              <a:latin typeface="Calibri"/>
              <a:ea typeface="Calibri"/>
              <a:cs typeface="Calibri"/>
              <a:sym typeface="Calibri"/>
            </a:endParaRPr>
          </a:p>
          <a:p>
            <a:pPr indent="-294322" lvl="0" marL="457200" rtl="0" algn="l">
              <a:lnSpc>
                <a:spcPct val="95000"/>
              </a:lnSpc>
              <a:spcBef>
                <a:spcPts val="0"/>
              </a:spcBef>
              <a:spcAft>
                <a:spcPts val="0"/>
              </a:spcAft>
              <a:buSzPts val="1035"/>
              <a:buFont typeface="Calibri"/>
              <a:buAutoNum type="arabicPeriod"/>
            </a:pPr>
            <a:r>
              <a:rPr b="1" lang="en" sz="1035">
                <a:latin typeface="Calibri"/>
                <a:ea typeface="Calibri"/>
                <a:cs typeface="Calibri"/>
                <a:sym typeface="Calibri"/>
              </a:rPr>
              <a:t>What are the exceptions to the normal case for this requirement? </a:t>
            </a:r>
            <a:endParaRPr b="1" sz="1035">
              <a:latin typeface="Calibri"/>
              <a:ea typeface="Calibri"/>
              <a:cs typeface="Calibri"/>
              <a:sym typeface="Calibri"/>
            </a:endParaRPr>
          </a:p>
          <a:p>
            <a:pPr indent="-294322" lvl="1" marL="914400" rtl="0" algn="l">
              <a:lnSpc>
                <a:spcPct val="95000"/>
              </a:lnSpc>
              <a:spcBef>
                <a:spcPts val="0"/>
              </a:spcBef>
              <a:spcAft>
                <a:spcPts val="0"/>
              </a:spcAft>
              <a:buSzPts val="1035"/>
              <a:buFont typeface="Calibri"/>
              <a:buAutoNum type="alphaLcPeriod"/>
            </a:pPr>
            <a:r>
              <a:rPr lang="en" sz="1035">
                <a:latin typeface="Calibri"/>
                <a:ea typeface="Calibri"/>
                <a:cs typeface="Calibri"/>
                <a:sym typeface="Calibri"/>
              </a:rPr>
              <a:t>In the case that Elpy is intercepted by a malicious user, they can be fed a string of infinite length. Such a thing would result in Elpy trying to infinitely write to our results file. This will in turn cause a memory error.</a:t>
            </a:r>
            <a:endParaRPr sz="1035">
              <a:latin typeface="Calibri"/>
              <a:ea typeface="Calibri"/>
              <a:cs typeface="Calibri"/>
              <a:sym typeface="Calibri"/>
            </a:endParaRPr>
          </a:p>
          <a:p>
            <a:pPr indent="-294322" lvl="0" marL="457200" rtl="0" algn="l">
              <a:lnSpc>
                <a:spcPct val="95000"/>
              </a:lnSpc>
              <a:spcBef>
                <a:spcPts val="0"/>
              </a:spcBef>
              <a:spcAft>
                <a:spcPts val="0"/>
              </a:spcAft>
              <a:buSzPts val="1035"/>
              <a:buFont typeface="Calibri"/>
              <a:buAutoNum type="arabicPeriod"/>
            </a:pPr>
            <a:r>
              <a:rPr b="1" lang="en" sz="1035">
                <a:latin typeface="Calibri"/>
                <a:ea typeface="Calibri"/>
                <a:cs typeface="Calibri"/>
                <a:sym typeface="Calibri"/>
              </a:rPr>
              <a:t>What sensitive information is included in this requirement?</a:t>
            </a:r>
            <a:endParaRPr b="1" sz="1035">
              <a:latin typeface="Calibri"/>
              <a:ea typeface="Calibri"/>
              <a:cs typeface="Calibri"/>
              <a:sym typeface="Calibri"/>
            </a:endParaRPr>
          </a:p>
          <a:p>
            <a:pPr indent="-294322" lvl="1" marL="914400" rtl="0" algn="l">
              <a:lnSpc>
                <a:spcPct val="95000"/>
              </a:lnSpc>
              <a:spcBef>
                <a:spcPts val="0"/>
              </a:spcBef>
              <a:spcAft>
                <a:spcPts val="0"/>
              </a:spcAft>
              <a:buSzPts val="1035"/>
              <a:buFont typeface="Calibri"/>
              <a:buAutoNum type="alphaLcPeriod"/>
            </a:pPr>
            <a:r>
              <a:rPr lang="en" sz="1035">
                <a:latin typeface="Calibri"/>
                <a:ea typeface="Calibri"/>
                <a:cs typeface="Calibri"/>
                <a:sym typeface="Calibri"/>
              </a:rPr>
              <a:t>Data that was acquired from each URL. </a:t>
            </a:r>
            <a:endParaRPr sz="1035">
              <a:latin typeface="Calibri"/>
              <a:ea typeface="Calibri"/>
              <a:cs typeface="Calibri"/>
              <a:sym typeface="Calibri"/>
            </a:endParaRPr>
          </a:p>
          <a:p>
            <a:pPr indent="-294322" lvl="0" marL="457200" rtl="0" algn="l">
              <a:lnSpc>
                <a:spcPct val="95000"/>
              </a:lnSpc>
              <a:spcBef>
                <a:spcPts val="0"/>
              </a:spcBef>
              <a:spcAft>
                <a:spcPts val="0"/>
              </a:spcAft>
              <a:buSzPts val="1035"/>
              <a:buFont typeface="Calibri"/>
              <a:buAutoNum type="arabicPeriod"/>
            </a:pPr>
            <a:r>
              <a:rPr b="1" lang="en" sz="1035">
                <a:latin typeface="Calibri"/>
                <a:ea typeface="Calibri"/>
                <a:cs typeface="Calibri"/>
                <a:sym typeface="Calibri"/>
              </a:rPr>
              <a:t>What are the consequences if the conditions of this requirement are violated? (error handling; how to fail safely without compromise) </a:t>
            </a:r>
            <a:endParaRPr b="1" sz="1035">
              <a:latin typeface="Calibri"/>
              <a:ea typeface="Calibri"/>
              <a:cs typeface="Calibri"/>
              <a:sym typeface="Calibri"/>
            </a:endParaRPr>
          </a:p>
          <a:p>
            <a:pPr indent="-294322" lvl="1" marL="914400" rtl="0" algn="l">
              <a:lnSpc>
                <a:spcPct val="95000"/>
              </a:lnSpc>
              <a:spcBef>
                <a:spcPts val="0"/>
              </a:spcBef>
              <a:spcAft>
                <a:spcPts val="0"/>
              </a:spcAft>
              <a:buSzPts val="1035"/>
              <a:buFont typeface="Calibri"/>
              <a:buAutoNum type="alphaLcPeriod"/>
            </a:pPr>
            <a:r>
              <a:rPr lang="en" sz="1035">
                <a:latin typeface="Calibri"/>
                <a:ea typeface="Calibri"/>
                <a:cs typeface="Calibri"/>
                <a:sym typeface="Calibri"/>
              </a:rPr>
              <a:t>It puts the results at risk of being contaminated or corrupted.</a:t>
            </a:r>
            <a:endParaRPr sz="1035">
              <a:latin typeface="Calibri"/>
              <a:ea typeface="Calibri"/>
              <a:cs typeface="Calibri"/>
              <a:sym typeface="Calibri"/>
            </a:endParaRPr>
          </a:p>
          <a:p>
            <a:pPr indent="-294322" lvl="0" marL="457200" rtl="0" algn="l">
              <a:lnSpc>
                <a:spcPct val="95000"/>
              </a:lnSpc>
              <a:spcBef>
                <a:spcPts val="0"/>
              </a:spcBef>
              <a:spcAft>
                <a:spcPts val="0"/>
              </a:spcAft>
              <a:buSzPts val="1035"/>
              <a:buFont typeface="Calibri"/>
              <a:buAutoNum type="arabicPeriod"/>
            </a:pPr>
            <a:r>
              <a:rPr b="1" lang="en" sz="1035">
                <a:latin typeface="Calibri"/>
                <a:ea typeface="Calibri"/>
                <a:cs typeface="Calibri"/>
                <a:sym typeface="Calibri"/>
              </a:rPr>
              <a:t>What happens if this requirement is intentionally violated? (examining the potential for attacks; is the data mission-critical?)</a:t>
            </a:r>
            <a:endParaRPr b="1" sz="1035">
              <a:latin typeface="Calibri"/>
              <a:ea typeface="Calibri"/>
              <a:cs typeface="Calibri"/>
              <a:sym typeface="Calibri"/>
            </a:endParaRPr>
          </a:p>
          <a:p>
            <a:pPr indent="-294322" lvl="1" marL="914400" rtl="0" algn="l">
              <a:lnSpc>
                <a:spcPct val="95000"/>
              </a:lnSpc>
              <a:spcBef>
                <a:spcPts val="0"/>
              </a:spcBef>
              <a:spcAft>
                <a:spcPts val="0"/>
              </a:spcAft>
              <a:buSzPts val="1035"/>
              <a:buFont typeface="Calibri"/>
              <a:buAutoNum type="alphaLcPeriod"/>
            </a:pPr>
            <a:r>
              <a:rPr lang="en" sz="1035">
                <a:latin typeface="Calibri"/>
                <a:ea typeface="Calibri"/>
                <a:cs typeface="Calibri"/>
                <a:sym typeface="Calibri"/>
              </a:rPr>
              <a:t>If it is intentionally violated, it shows distrust in our services and violates confidentiality in the CIA triad because the data would no longer be kept private. </a:t>
            </a:r>
            <a:endParaRPr sz="1035">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5"/>
          <p:cNvSpPr txBox="1"/>
          <p:nvPr>
            <p:ph type="title"/>
          </p:nvPr>
        </p:nvSpPr>
        <p:spPr>
          <a:xfrm>
            <a:off x="311700" y="46650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Security Requirements: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Functional 2:  Backup any and all data </a:t>
            </a:r>
            <a:r>
              <a:rPr lang="en">
                <a:latin typeface="Impact"/>
                <a:ea typeface="Impact"/>
                <a:cs typeface="Impact"/>
                <a:sym typeface="Impact"/>
              </a:rPr>
              <a:t>obtained</a:t>
            </a:r>
            <a:r>
              <a:rPr lang="en"/>
              <a:t> </a:t>
            </a:r>
            <a:endParaRPr/>
          </a:p>
        </p:txBody>
      </p:sp>
      <p:sp>
        <p:nvSpPr>
          <p:cNvPr id="350" name="Google Shape;350;p45"/>
          <p:cNvSpPr txBox="1"/>
          <p:nvPr>
            <p:ph idx="1" type="body"/>
          </p:nvPr>
        </p:nvSpPr>
        <p:spPr>
          <a:xfrm>
            <a:off x="354725" y="1567550"/>
            <a:ext cx="8151600" cy="3086400"/>
          </a:xfrm>
          <a:prstGeom prst="rect">
            <a:avLst/>
          </a:prstGeom>
        </p:spPr>
        <p:txBody>
          <a:bodyPr anchorCtr="0" anchor="t" bIns="91425" lIns="91425" spcFirstLastPara="1" rIns="91425" wrap="square" tIns="91425">
            <a:normAutofit fontScale="77500" lnSpcReduction="20000"/>
          </a:bodyPr>
          <a:lstStyle/>
          <a:p>
            <a:pPr indent="-282733"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Why should this be part of the system?</a:t>
            </a:r>
            <a:endParaRPr b="1"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sz="1100">
                <a:latin typeface="Calibri"/>
                <a:ea typeface="Calibri"/>
                <a:cs typeface="Calibri"/>
                <a:sym typeface="Calibri"/>
              </a:rPr>
              <a:t>In case of a system failure or corruption of data, a backup can be helpful to lose less, or no, data.</a:t>
            </a:r>
            <a:endParaRPr sz="1100">
              <a:latin typeface="Calibri"/>
              <a:ea typeface="Calibri"/>
              <a:cs typeface="Calibri"/>
              <a:sym typeface="Calibri"/>
            </a:endParaRPr>
          </a:p>
          <a:p>
            <a:pPr indent="-282733"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are the constraints on this requirement? </a:t>
            </a:r>
            <a:endParaRPr b="1"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sz="1100">
                <a:latin typeface="Calibri"/>
                <a:ea typeface="Calibri"/>
                <a:cs typeface="Calibri"/>
                <a:sym typeface="Calibri"/>
              </a:rPr>
              <a:t>Backup needs to be encrypted.</a:t>
            </a:r>
            <a:endParaRPr sz="1100">
              <a:latin typeface="Calibri"/>
              <a:ea typeface="Calibri"/>
              <a:cs typeface="Calibri"/>
              <a:sym typeface="Calibri"/>
            </a:endParaRPr>
          </a:p>
          <a:p>
            <a:pPr indent="-282733"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are the dependencies for this requirement? </a:t>
            </a:r>
            <a:endParaRPr b="1"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sz="1100">
                <a:latin typeface="Calibri"/>
                <a:ea typeface="Calibri"/>
                <a:cs typeface="Calibri"/>
                <a:sym typeface="Calibri"/>
              </a:rPr>
              <a:t>Need to have double the storage space set aside to account for double the data b</a:t>
            </a:r>
            <a:r>
              <a:rPr lang="en">
                <a:latin typeface="Calibri"/>
                <a:ea typeface="Calibri"/>
                <a:cs typeface="Calibri"/>
                <a:sym typeface="Calibri"/>
              </a:rPr>
              <a:t>eing saved.</a:t>
            </a:r>
            <a:endParaRPr sz="1100">
              <a:latin typeface="Calibri"/>
              <a:ea typeface="Calibri"/>
              <a:cs typeface="Calibri"/>
              <a:sym typeface="Calibri"/>
            </a:endParaRPr>
          </a:p>
          <a:p>
            <a:pPr indent="-282733"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Who are the stakeholders for this requirement? </a:t>
            </a:r>
            <a:endParaRPr b="1"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a:latin typeface="Calibri"/>
                <a:ea typeface="Calibri"/>
                <a:cs typeface="Calibri"/>
                <a:sym typeface="Calibri"/>
              </a:rPr>
              <a:t>Dr. Zabihimayvan</a:t>
            </a:r>
            <a:endParaRPr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sz="1100">
                <a:latin typeface="Calibri"/>
                <a:ea typeface="Calibri"/>
                <a:cs typeface="Calibri"/>
                <a:sym typeface="Calibri"/>
              </a:rPr>
              <a:t>Programmers</a:t>
            </a:r>
            <a:endParaRPr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sz="1100">
                <a:latin typeface="Calibri"/>
                <a:ea typeface="Calibri"/>
                <a:cs typeface="Calibri"/>
                <a:sym typeface="Calibri"/>
              </a:rPr>
              <a:t>Tourists</a:t>
            </a:r>
            <a:endParaRPr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sz="1100">
                <a:latin typeface="Calibri"/>
                <a:ea typeface="Calibri"/>
                <a:cs typeface="Calibri"/>
                <a:sym typeface="Calibri"/>
              </a:rPr>
              <a:t>Food Critics</a:t>
            </a:r>
            <a:endParaRPr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sz="1100">
                <a:latin typeface="Calibri"/>
                <a:ea typeface="Calibri"/>
                <a:cs typeface="Calibri"/>
                <a:sym typeface="Calibri"/>
              </a:rPr>
              <a:t>Restaurants</a:t>
            </a:r>
            <a:endParaRPr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a:latin typeface="Calibri"/>
                <a:ea typeface="Calibri"/>
                <a:cs typeface="Calibri"/>
                <a:sym typeface="Calibri"/>
              </a:rPr>
              <a:t>The Couple</a:t>
            </a:r>
            <a:endParaRPr>
              <a:latin typeface="Calibri"/>
              <a:ea typeface="Calibri"/>
              <a:cs typeface="Calibri"/>
              <a:sym typeface="Calibri"/>
            </a:endParaRPr>
          </a:p>
          <a:p>
            <a:pPr indent="-282733"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are the exceptions to the normal case for this requirement? </a:t>
            </a:r>
            <a:endParaRPr b="1"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a:latin typeface="Calibri"/>
                <a:ea typeface="Calibri"/>
                <a:cs typeface="Calibri"/>
                <a:sym typeface="Calibri"/>
              </a:rPr>
              <a:t>When there isn’t enough extra space to create a copy, this prevents a backup attempt from being successful. To work around this, Elpy should either delete an older backup, or overwrite an old backup entirely.</a:t>
            </a:r>
            <a:endParaRPr>
              <a:latin typeface="Calibri"/>
              <a:ea typeface="Calibri"/>
              <a:cs typeface="Calibri"/>
              <a:sym typeface="Calibri"/>
            </a:endParaRPr>
          </a:p>
          <a:p>
            <a:pPr indent="-282733"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sensitive information is included in this requirement? </a:t>
            </a:r>
            <a:endParaRPr b="1"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sz="1100">
                <a:latin typeface="Calibri"/>
                <a:ea typeface="Calibri"/>
                <a:cs typeface="Calibri"/>
                <a:sym typeface="Calibri"/>
              </a:rPr>
              <a:t>None, as all data we gather is publicly available.</a:t>
            </a:r>
            <a:endParaRPr sz="1100">
              <a:latin typeface="Calibri"/>
              <a:ea typeface="Calibri"/>
              <a:cs typeface="Calibri"/>
              <a:sym typeface="Calibri"/>
            </a:endParaRPr>
          </a:p>
          <a:p>
            <a:pPr indent="-282733"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are the consequences if the conditions of this requirement are violated? (error handling; how to fail safely without compromise) </a:t>
            </a:r>
            <a:endParaRPr b="1"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sz="1100">
                <a:latin typeface="Calibri"/>
                <a:ea typeface="Calibri"/>
                <a:cs typeface="Calibri"/>
                <a:sym typeface="Calibri"/>
              </a:rPr>
              <a:t>If the conditions of this requirement are violated, the system could cease to function altogether until data is gathered again, sorted again, etc.</a:t>
            </a:r>
            <a:endParaRPr sz="1100">
              <a:latin typeface="Calibri"/>
              <a:ea typeface="Calibri"/>
              <a:cs typeface="Calibri"/>
              <a:sym typeface="Calibri"/>
            </a:endParaRPr>
          </a:p>
          <a:p>
            <a:pPr indent="-282733"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happens if this requirement is intentionally violated? (examining the potential for attacks; is the data mission-critical?)</a:t>
            </a:r>
            <a:endParaRPr b="1" sz="1100">
              <a:latin typeface="Calibri"/>
              <a:ea typeface="Calibri"/>
              <a:cs typeface="Calibri"/>
              <a:sym typeface="Calibri"/>
            </a:endParaRPr>
          </a:p>
          <a:p>
            <a:pPr indent="-282733" lvl="1" marL="914400" rtl="0" algn="l">
              <a:spcBef>
                <a:spcPts val="0"/>
              </a:spcBef>
              <a:spcAft>
                <a:spcPts val="0"/>
              </a:spcAft>
              <a:buSzPct val="100000"/>
              <a:buFont typeface="Calibri"/>
              <a:buAutoNum type="alphaLcPeriod"/>
            </a:pPr>
            <a:r>
              <a:rPr lang="en" sz="1100">
                <a:latin typeface="Calibri"/>
                <a:ea typeface="Calibri"/>
                <a:cs typeface="Calibri"/>
                <a:sym typeface="Calibri"/>
              </a:rPr>
              <a:t>If this requirement is intentionally violated, the system as a whole will come to a halt if data is corrupted.</a:t>
            </a:r>
            <a:endParaRPr sz="1100">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6"/>
          <p:cNvSpPr txBox="1"/>
          <p:nvPr>
            <p:ph type="title"/>
          </p:nvPr>
        </p:nvSpPr>
        <p:spPr>
          <a:xfrm>
            <a:off x="311700" y="2876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Security Requirements:</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Non</a:t>
            </a:r>
            <a:r>
              <a:rPr lang="en">
                <a:latin typeface="Impact"/>
                <a:ea typeface="Impact"/>
                <a:cs typeface="Impact"/>
                <a:sym typeface="Impact"/>
              </a:rPr>
              <a:t>Functional 1: Should not allow vulnerabilities into site</a:t>
            </a:r>
            <a:r>
              <a:rPr lang="en"/>
              <a:t>	</a:t>
            </a:r>
            <a:endParaRPr/>
          </a:p>
        </p:txBody>
      </p:sp>
      <p:sp>
        <p:nvSpPr>
          <p:cNvPr id="356" name="Google Shape;356;p46"/>
          <p:cNvSpPr txBox="1"/>
          <p:nvPr>
            <p:ph idx="1" type="body"/>
          </p:nvPr>
        </p:nvSpPr>
        <p:spPr>
          <a:xfrm>
            <a:off x="397300" y="1371400"/>
            <a:ext cx="7917600" cy="3587700"/>
          </a:xfrm>
          <a:prstGeom prst="rect">
            <a:avLst/>
          </a:prstGeom>
        </p:spPr>
        <p:txBody>
          <a:bodyPr anchorCtr="0" anchor="t" bIns="91425" lIns="91425" spcFirstLastPara="1" rIns="91425" wrap="square" tIns="91425">
            <a:noAutofit/>
          </a:bodyPr>
          <a:lstStyle/>
          <a:p>
            <a:pPr indent="-292258" lvl="0" marL="457200" rtl="0" algn="l">
              <a:lnSpc>
                <a:spcPct val="105000"/>
              </a:lnSpc>
              <a:spcBef>
                <a:spcPts val="0"/>
              </a:spcBef>
              <a:spcAft>
                <a:spcPts val="0"/>
              </a:spcAft>
              <a:buSzPts val="1002"/>
              <a:buFont typeface="Calibri"/>
              <a:buAutoNum type="arabicPeriod"/>
            </a:pPr>
            <a:r>
              <a:rPr b="1" lang="en" sz="1102">
                <a:latin typeface="Calibri"/>
                <a:ea typeface="Calibri"/>
                <a:cs typeface="Calibri"/>
                <a:sym typeface="Calibri"/>
              </a:rPr>
              <a:t>Why should this be part of the system? </a:t>
            </a:r>
            <a:endParaRPr b="1" sz="1102">
              <a:latin typeface="Calibri"/>
              <a:ea typeface="Calibri"/>
              <a:cs typeface="Calibri"/>
              <a:sym typeface="Calibri"/>
            </a:endParaRPr>
          </a:p>
          <a:p>
            <a:pPr indent="-286861" lvl="1" marL="914400" rtl="0" algn="l">
              <a:lnSpc>
                <a:spcPct val="105000"/>
              </a:lnSpc>
              <a:spcBef>
                <a:spcPts val="0"/>
              </a:spcBef>
              <a:spcAft>
                <a:spcPts val="0"/>
              </a:spcAft>
              <a:buSzPts val="918"/>
              <a:buFont typeface="Calibri"/>
              <a:buAutoNum type="alphaLcPeriod"/>
            </a:pPr>
            <a:r>
              <a:rPr lang="en" sz="917">
                <a:latin typeface="Calibri"/>
                <a:ea typeface="Calibri"/>
                <a:cs typeface="Calibri"/>
                <a:sym typeface="Calibri"/>
              </a:rPr>
              <a:t>Could compromise the website, allowing unauthorized entities access to website codes/ programs. </a:t>
            </a:r>
            <a:endParaRPr sz="917">
              <a:latin typeface="Calibri"/>
              <a:ea typeface="Calibri"/>
              <a:cs typeface="Calibri"/>
              <a:sym typeface="Calibri"/>
            </a:endParaRPr>
          </a:p>
          <a:p>
            <a:pPr indent="-292258" lvl="0" marL="457200" rtl="0" algn="l">
              <a:lnSpc>
                <a:spcPct val="105000"/>
              </a:lnSpc>
              <a:spcBef>
                <a:spcPts val="0"/>
              </a:spcBef>
              <a:spcAft>
                <a:spcPts val="0"/>
              </a:spcAft>
              <a:buSzPts val="1002"/>
              <a:buFont typeface="Calibri"/>
              <a:buAutoNum type="arabicPeriod"/>
            </a:pPr>
            <a:r>
              <a:rPr b="1" lang="en" sz="1102">
                <a:latin typeface="Calibri"/>
                <a:ea typeface="Calibri"/>
                <a:cs typeface="Calibri"/>
                <a:sym typeface="Calibri"/>
              </a:rPr>
              <a:t>What are the constraints on this requirement? </a:t>
            </a:r>
            <a:endParaRPr b="1" sz="1102">
              <a:latin typeface="Calibri"/>
              <a:ea typeface="Calibri"/>
              <a:cs typeface="Calibri"/>
              <a:sym typeface="Calibri"/>
            </a:endParaRPr>
          </a:p>
          <a:p>
            <a:pPr indent="-286861" lvl="1" marL="914400" rtl="0" algn="l">
              <a:lnSpc>
                <a:spcPct val="105000"/>
              </a:lnSpc>
              <a:spcBef>
                <a:spcPts val="0"/>
              </a:spcBef>
              <a:spcAft>
                <a:spcPts val="0"/>
              </a:spcAft>
              <a:buSzPts val="918"/>
              <a:buFont typeface="Calibri"/>
              <a:buAutoNum type="alphaLcPeriod"/>
            </a:pPr>
            <a:r>
              <a:rPr lang="en" sz="917">
                <a:latin typeface="Calibri"/>
                <a:ea typeface="Calibri"/>
                <a:cs typeface="Calibri"/>
                <a:sym typeface="Calibri"/>
              </a:rPr>
              <a:t>Must close connections to site once data is collected.</a:t>
            </a:r>
            <a:endParaRPr sz="917">
              <a:latin typeface="Calibri"/>
              <a:ea typeface="Calibri"/>
              <a:cs typeface="Calibri"/>
              <a:sym typeface="Calibri"/>
            </a:endParaRPr>
          </a:p>
          <a:p>
            <a:pPr indent="-292258" lvl="0" marL="457200" rtl="0" algn="l">
              <a:lnSpc>
                <a:spcPct val="105000"/>
              </a:lnSpc>
              <a:spcBef>
                <a:spcPts val="0"/>
              </a:spcBef>
              <a:spcAft>
                <a:spcPts val="0"/>
              </a:spcAft>
              <a:buSzPts val="1002"/>
              <a:buFont typeface="Calibri"/>
              <a:buAutoNum type="arabicPeriod"/>
            </a:pPr>
            <a:r>
              <a:rPr b="1" lang="en" sz="1102">
                <a:latin typeface="Calibri"/>
                <a:ea typeface="Calibri"/>
                <a:cs typeface="Calibri"/>
                <a:sym typeface="Calibri"/>
              </a:rPr>
              <a:t>What are the dependencies for this requirement? </a:t>
            </a:r>
            <a:endParaRPr b="1" sz="1102">
              <a:latin typeface="Calibri"/>
              <a:ea typeface="Calibri"/>
              <a:cs typeface="Calibri"/>
              <a:sym typeface="Calibri"/>
            </a:endParaRPr>
          </a:p>
          <a:p>
            <a:pPr indent="-286861" lvl="1" marL="914400" rtl="0" algn="l">
              <a:lnSpc>
                <a:spcPct val="105000"/>
              </a:lnSpc>
              <a:spcBef>
                <a:spcPts val="0"/>
              </a:spcBef>
              <a:spcAft>
                <a:spcPts val="0"/>
              </a:spcAft>
              <a:buSzPts val="918"/>
              <a:buFont typeface="Calibri"/>
              <a:buAutoNum type="alphaLcPeriod"/>
            </a:pPr>
            <a:r>
              <a:rPr lang="en" sz="917">
                <a:latin typeface="Calibri"/>
                <a:ea typeface="Calibri"/>
                <a:cs typeface="Calibri"/>
                <a:sym typeface="Calibri"/>
              </a:rPr>
              <a:t>This depends on some earlier requirements, such as our ability not to overload a site with requests, and abiding by Robots.txt.</a:t>
            </a:r>
            <a:endParaRPr sz="917">
              <a:latin typeface="Calibri"/>
              <a:ea typeface="Calibri"/>
              <a:cs typeface="Calibri"/>
              <a:sym typeface="Calibri"/>
            </a:endParaRPr>
          </a:p>
          <a:p>
            <a:pPr indent="-292258" lvl="0" marL="457200" rtl="0" algn="l">
              <a:lnSpc>
                <a:spcPct val="105000"/>
              </a:lnSpc>
              <a:spcBef>
                <a:spcPts val="0"/>
              </a:spcBef>
              <a:spcAft>
                <a:spcPts val="0"/>
              </a:spcAft>
              <a:buSzPts val="1002"/>
              <a:buFont typeface="Calibri"/>
              <a:buAutoNum type="arabicPeriod"/>
            </a:pPr>
            <a:r>
              <a:rPr b="1" lang="en" sz="1102">
                <a:latin typeface="Calibri"/>
                <a:ea typeface="Calibri"/>
                <a:cs typeface="Calibri"/>
                <a:sym typeface="Calibri"/>
              </a:rPr>
              <a:t>Who are the stakeholders for this requirement? </a:t>
            </a:r>
            <a:endParaRPr b="1" sz="1102">
              <a:latin typeface="Calibri"/>
              <a:ea typeface="Calibri"/>
              <a:cs typeface="Calibri"/>
              <a:sym typeface="Calibri"/>
            </a:endParaRPr>
          </a:p>
          <a:p>
            <a:pPr indent="-286861" lvl="1" marL="914400" rtl="0" algn="l">
              <a:lnSpc>
                <a:spcPct val="105000"/>
              </a:lnSpc>
              <a:spcBef>
                <a:spcPts val="0"/>
              </a:spcBef>
              <a:spcAft>
                <a:spcPts val="0"/>
              </a:spcAft>
              <a:buSzPts val="918"/>
              <a:buFont typeface="Calibri"/>
              <a:buAutoNum type="alphaLcPeriod"/>
            </a:pPr>
            <a:r>
              <a:rPr lang="en" sz="917">
                <a:latin typeface="Calibri"/>
                <a:ea typeface="Calibri"/>
                <a:cs typeface="Calibri"/>
                <a:sym typeface="Calibri"/>
              </a:rPr>
              <a:t>Programmers</a:t>
            </a:r>
            <a:endParaRPr sz="917">
              <a:latin typeface="Calibri"/>
              <a:ea typeface="Calibri"/>
              <a:cs typeface="Calibri"/>
              <a:sym typeface="Calibri"/>
            </a:endParaRPr>
          </a:p>
          <a:p>
            <a:pPr indent="-286861" lvl="1" marL="914400" rtl="0" algn="l">
              <a:lnSpc>
                <a:spcPct val="105000"/>
              </a:lnSpc>
              <a:spcBef>
                <a:spcPts val="0"/>
              </a:spcBef>
              <a:spcAft>
                <a:spcPts val="0"/>
              </a:spcAft>
              <a:buSzPts val="918"/>
              <a:buFont typeface="Calibri"/>
              <a:buAutoNum type="alphaLcPeriod"/>
            </a:pPr>
            <a:r>
              <a:rPr lang="en" sz="917">
                <a:latin typeface="Calibri"/>
                <a:ea typeface="Calibri"/>
                <a:cs typeface="Calibri"/>
                <a:sym typeface="Calibri"/>
              </a:rPr>
              <a:t>Dr. Zabihimayvan</a:t>
            </a:r>
            <a:endParaRPr sz="917">
              <a:latin typeface="Calibri"/>
              <a:ea typeface="Calibri"/>
              <a:cs typeface="Calibri"/>
              <a:sym typeface="Calibri"/>
            </a:endParaRPr>
          </a:p>
          <a:p>
            <a:pPr indent="-286861" lvl="1" marL="914400" rtl="0" algn="l">
              <a:lnSpc>
                <a:spcPct val="105000"/>
              </a:lnSpc>
              <a:spcBef>
                <a:spcPts val="0"/>
              </a:spcBef>
              <a:spcAft>
                <a:spcPts val="0"/>
              </a:spcAft>
              <a:buSzPts val="918"/>
              <a:buFont typeface="Calibri"/>
              <a:buAutoNum type="alphaLcPeriod"/>
            </a:pPr>
            <a:r>
              <a:rPr lang="en" sz="917">
                <a:latin typeface="Calibri"/>
                <a:ea typeface="Calibri"/>
                <a:cs typeface="Calibri"/>
                <a:sym typeface="Calibri"/>
              </a:rPr>
              <a:t>Website managers/developers</a:t>
            </a:r>
            <a:endParaRPr sz="917">
              <a:latin typeface="Calibri"/>
              <a:ea typeface="Calibri"/>
              <a:cs typeface="Calibri"/>
              <a:sym typeface="Calibri"/>
            </a:endParaRPr>
          </a:p>
          <a:p>
            <a:pPr indent="-292258" lvl="0" marL="457200" rtl="0" algn="l">
              <a:lnSpc>
                <a:spcPct val="105000"/>
              </a:lnSpc>
              <a:spcBef>
                <a:spcPts val="0"/>
              </a:spcBef>
              <a:spcAft>
                <a:spcPts val="0"/>
              </a:spcAft>
              <a:buSzPts val="1002"/>
              <a:buFont typeface="Calibri"/>
              <a:buAutoNum type="arabicPeriod"/>
            </a:pPr>
            <a:r>
              <a:rPr b="1" lang="en" sz="1102">
                <a:latin typeface="Calibri"/>
                <a:ea typeface="Calibri"/>
                <a:cs typeface="Calibri"/>
                <a:sym typeface="Calibri"/>
              </a:rPr>
              <a:t>What are the exceptions to the normal case for this requirement? </a:t>
            </a:r>
            <a:endParaRPr b="1" sz="1102">
              <a:latin typeface="Calibri"/>
              <a:ea typeface="Calibri"/>
              <a:cs typeface="Calibri"/>
              <a:sym typeface="Calibri"/>
            </a:endParaRPr>
          </a:p>
          <a:p>
            <a:pPr indent="-286861" lvl="1" marL="914400" rtl="0" algn="l">
              <a:lnSpc>
                <a:spcPct val="105000"/>
              </a:lnSpc>
              <a:spcBef>
                <a:spcPts val="0"/>
              </a:spcBef>
              <a:spcAft>
                <a:spcPts val="0"/>
              </a:spcAft>
              <a:buSzPts val="918"/>
              <a:buFont typeface="Calibri"/>
              <a:buAutoNum type="alphaLcPeriod"/>
            </a:pPr>
            <a:r>
              <a:rPr lang="en" sz="917">
                <a:latin typeface="Calibri"/>
                <a:ea typeface="Calibri"/>
                <a:cs typeface="Calibri"/>
                <a:sym typeface="Calibri"/>
              </a:rPr>
              <a:t>In the case that a connection is not severed from the site, we possibly open a vulnerability into their site, or Elpy. In these cases, Elpy looks at its timeout timer, and will close the connection according to that.</a:t>
            </a:r>
            <a:endParaRPr sz="917">
              <a:latin typeface="Calibri"/>
              <a:ea typeface="Calibri"/>
              <a:cs typeface="Calibri"/>
              <a:sym typeface="Calibri"/>
            </a:endParaRPr>
          </a:p>
          <a:p>
            <a:pPr indent="-292258" lvl="0" marL="457200" rtl="0" algn="l">
              <a:lnSpc>
                <a:spcPct val="105000"/>
              </a:lnSpc>
              <a:spcBef>
                <a:spcPts val="0"/>
              </a:spcBef>
              <a:spcAft>
                <a:spcPts val="0"/>
              </a:spcAft>
              <a:buSzPts val="1002"/>
              <a:buFont typeface="Calibri"/>
              <a:buAutoNum type="arabicPeriod"/>
            </a:pPr>
            <a:r>
              <a:rPr b="1" lang="en" sz="1102">
                <a:latin typeface="Calibri"/>
                <a:ea typeface="Calibri"/>
                <a:cs typeface="Calibri"/>
                <a:sym typeface="Calibri"/>
              </a:rPr>
              <a:t>What sensitive information is included in this requirement? </a:t>
            </a:r>
            <a:endParaRPr b="1" sz="1102">
              <a:latin typeface="Calibri"/>
              <a:ea typeface="Calibri"/>
              <a:cs typeface="Calibri"/>
              <a:sym typeface="Calibri"/>
            </a:endParaRPr>
          </a:p>
          <a:p>
            <a:pPr indent="-286861" lvl="1" marL="914400" rtl="0" algn="l">
              <a:lnSpc>
                <a:spcPct val="105000"/>
              </a:lnSpc>
              <a:spcBef>
                <a:spcPts val="0"/>
              </a:spcBef>
              <a:spcAft>
                <a:spcPts val="0"/>
              </a:spcAft>
              <a:buSzPts val="918"/>
              <a:buFont typeface="Calibri"/>
              <a:buAutoNum type="alphaLcPeriod"/>
            </a:pPr>
            <a:r>
              <a:rPr lang="en" sz="917">
                <a:latin typeface="Calibri"/>
                <a:ea typeface="Calibri"/>
                <a:cs typeface="Calibri"/>
                <a:sym typeface="Calibri"/>
              </a:rPr>
              <a:t>Codes, scripts </a:t>
            </a:r>
            <a:endParaRPr sz="917">
              <a:latin typeface="Calibri"/>
              <a:ea typeface="Calibri"/>
              <a:cs typeface="Calibri"/>
              <a:sym typeface="Calibri"/>
            </a:endParaRPr>
          </a:p>
          <a:p>
            <a:pPr indent="-292258" lvl="0" marL="457200" rtl="0" algn="l">
              <a:lnSpc>
                <a:spcPct val="105000"/>
              </a:lnSpc>
              <a:spcBef>
                <a:spcPts val="0"/>
              </a:spcBef>
              <a:spcAft>
                <a:spcPts val="0"/>
              </a:spcAft>
              <a:buSzPts val="1002"/>
              <a:buFont typeface="Calibri"/>
              <a:buAutoNum type="arabicPeriod"/>
            </a:pPr>
            <a:r>
              <a:rPr b="1" lang="en" sz="1102">
                <a:latin typeface="Calibri"/>
                <a:ea typeface="Calibri"/>
                <a:cs typeface="Calibri"/>
                <a:sym typeface="Calibri"/>
              </a:rPr>
              <a:t>What are the consequences if the conditions of this requirement are violated? (error handling; how to fail safely without compromise) </a:t>
            </a:r>
            <a:endParaRPr b="1" sz="1102">
              <a:latin typeface="Calibri"/>
              <a:ea typeface="Calibri"/>
              <a:cs typeface="Calibri"/>
              <a:sym typeface="Calibri"/>
            </a:endParaRPr>
          </a:p>
          <a:p>
            <a:pPr indent="-286861" lvl="1" marL="914400" rtl="0" algn="l">
              <a:lnSpc>
                <a:spcPct val="105000"/>
              </a:lnSpc>
              <a:spcBef>
                <a:spcPts val="0"/>
              </a:spcBef>
              <a:spcAft>
                <a:spcPts val="0"/>
              </a:spcAft>
              <a:buSzPts val="918"/>
              <a:buFont typeface="Calibri"/>
              <a:buAutoNum type="alphaLcPeriod"/>
            </a:pPr>
            <a:r>
              <a:rPr lang="en" sz="917">
                <a:latin typeface="Calibri"/>
                <a:ea typeface="Calibri"/>
                <a:cs typeface="Calibri"/>
                <a:sym typeface="Calibri"/>
              </a:rPr>
              <a:t>Compromised</a:t>
            </a:r>
            <a:r>
              <a:rPr lang="en" sz="917">
                <a:latin typeface="Calibri"/>
                <a:ea typeface="Calibri"/>
                <a:cs typeface="Calibri"/>
                <a:sym typeface="Calibri"/>
              </a:rPr>
              <a:t> website, could lead to potential attacks on to users (e.g. DDos Attacks).</a:t>
            </a:r>
            <a:endParaRPr sz="917">
              <a:latin typeface="Calibri"/>
              <a:ea typeface="Calibri"/>
              <a:cs typeface="Calibri"/>
              <a:sym typeface="Calibri"/>
            </a:endParaRPr>
          </a:p>
          <a:p>
            <a:pPr indent="-292258" lvl="0" marL="457200" rtl="0" algn="l">
              <a:lnSpc>
                <a:spcPct val="105000"/>
              </a:lnSpc>
              <a:spcBef>
                <a:spcPts val="0"/>
              </a:spcBef>
              <a:spcAft>
                <a:spcPts val="0"/>
              </a:spcAft>
              <a:buSzPts val="1002"/>
              <a:buFont typeface="Calibri"/>
              <a:buAutoNum type="arabicPeriod"/>
            </a:pPr>
            <a:r>
              <a:rPr b="1" lang="en" sz="1102">
                <a:latin typeface="Calibri"/>
                <a:ea typeface="Calibri"/>
                <a:cs typeface="Calibri"/>
                <a:sym typeface="Calibri"/>
              </a:rPr>
              <a:t>What happens if this requirement is intentionally violated? (examining the potential for attacks; is the data mission-critical?)</a:t>
            </a:r>
            <a:endParaRPr b="1" sz="1102">
              <a:latin typeface="Calibri"/>
              <a:ea typeface="Calibri"/>
              <a:cs typeface="Calibri"/>
              <a:sym typeface="Calibri"/>
            </a:endParaRPr>
          </a:p>
          <a:p>
            <a:pPr indent="-286861" lvl="1" marL="914400" rtl="0" algn="l">
              <a:lnSpc>
                <a:spcPct val="105000"/>
              </a:lnSpc>
              <a:spcBef>
                <a:spcPts val="0"/>
              </a:spcBef>
              <a:spcAft>
                <a:spcPts val="0"/>
              </a:spcAft>
              <a:buSzPts val="918"/>
              <a:buFont typeface="Calibri"/>
              <a:buAutoNum type="alphaLcPeriod"/>
            </a:pPr>
            <a:r>
              <a:rPr lang="en" sz="917">
                <a:latin typeface="Calibri"/>
                <a:ea typeface="Calibri"/>
                <a:cs typeface="Calibri"/>
                <a:sym typeface="Calibri"/>
              </a:rPr>
              <a:t>Would mean the crawler is harmful and not </a:t>
            </a:r>
            <a:r>
              <a:rPr lang="en" sz="917">
                <a:latin typeface="Calibri"/>
                <a:ea typeface="Calibri"/>
                <a:cs typeface="Calibri"/>
                <a:sym typeface="Calibri"/>
              </a:rPr>
              <a:t>benign; means that it could be blocked by other major website in the future. </a:t>
            </a:r>
            <a:endParaRPr sz="917">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7"/>
          <p:cNvSpPr txBox="1"/>
          <p:nvPr>
            <p:ph type="title"/>
          </p:nvPr>
        </p:nvSpPr>
        <p:spPr>
          <a:xfrm>
            <a:off x="311700" y="46650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Security</a:t>
            </a:r>
            <a:r>
              <a:rPr lang="en">
                <a:latin typeface="Impact"/>
                <a:ea typeface="Impact"/>
                <a:cs typeface="Impact"/>
                <a:sym typeface="Impact"/>
              </a:rPr>
              <a:t> </a:t>
            </a:r>
            <a:r>
              <a:rPr lang="en">
                <a:latin typeface="Impact"/>
                <a:ea typeface="Impact"/>
                <a:cs typeface="Impact"/>
                <a:sym typeface="Impact"/>
              </a:rPr>
              <a:t>Requirements</a:t>
            </a:r>
            <a:r>
              <a:rPr lang="en">
                <a:latin typeface="Impact"/>
                <a:ea typeface="Impact"/>
                <a:cs typeface="Impact"/>
                <a:sym typeface="Impact"/>
              </a:rPr>
              <a:t>: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Nonfunctional 2: </a:t>
            </a:r>
            <a:r>
              <a:rPr lang="en">
                <a:latin typeface="Impact"/>
                <a:ea typeface="Impact"/>
                <a:cs typeface="Impact"/>
                <a:sym typeface="Impact"/>
              </a:rPr>
              <a:t>Error Handling </a:t>
            </a:r>
            <a:endParaRPr>
              <a:latin typeface="Impact"/>
              <a:ea typeface="Impact"/>
              <a:cs typeface="Impact"/>
              <a:sym typeface="Impact"/>
            </a:endParaRPr>
          </a:p>
        </p:txBody>
      </p:sp>
      <p:sp>
        <p:nvSpPr>
          <p:cNvPr id="362" name="Google Shape;362;p47"/>
          <p:cNvSpPr txBox="1"/>
          <p:nvPr>
            <p:ph idx="1" type="body"/>
          </p:nvPr>
        </p:nvSpPr>
        <p:spPr>
          <a:xfrm>
            <a:off x="382650" y="1468575"/>
            <a:ext cx="8187300" cy="3279900"/>
          </a:xfrm>
          <a:prstGeom prst="rect">
            <a:avLst/>
          </a:prstGeom>
        </p:spPr>
        <p:txBody>
          <a:bodyPr anchorCtr="0" anchor="t" bIns="91425" lIns="91425" spcFirstLastPara="1" rIns="91425" wrap="square" tIns="91425">
            <a:normAutofit fontScale="92500" lnSpcReduction="20000"/>
          </a:bodyPr>
          <a:lstStyle/>
          <a:p>
            <a:pPr indent="-293211"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Why should this be part of the system?</a:t>
            </a:r>
            <a:endParaRPr b="1" sz="1100">
              <a:latin typeface="Calibri"/>
              <a:ea typeface="Calibri"/>
              <a:cs typeface="Calibri"/>
              <a:sym typeface="Calibri"/>
            </a:endParaRPr>
          </a:p>
          <a:p>
            <a:pPr indent="-293211" lvl="1" marL="914400" rtl="0" algn="l">
              <a:spcBef>
                <a:spcPts val="0"/>
              </a:spcBef>
              <a:spcAft>
                <a:spcPts val="0"/>
              </a:spcAft>
              <a:buSzPct val="100000"/>
              <a:buFont typeface="Calibri"/>
              <a:buAutoNum type="alphaLcPeriod"/>
            </a:pPr>
            <a:r>
              <a:rPr lang="en" sz="1100">
                <a:latin typeface="Calibri"/>
                <a:ea typeface="Calibri"/>
                <a:cs typeface="Calibri"/>
                <a:sym typeface="Calibri"/>
              </a:rPr>
              <a:t>Allows the program to detect errors inside the code to prevent instances of buffer overflow.</a:t>
            </a:r>
            <a:endParaRPr sz="1100">
              <a:latin typeface="Calibri"/>
              <a:ea typeface="Calibri"/>
              <a:cs typeface="Calibri"/>
              <a:sym typeface="Calibri"/>
            </a:endParaRPr>
          </a:p>
          <a:p>
            <a:pPr indent="-293211"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are the constraints on this requirement? </a:t>
            </a:r>
            <a:endParaRPr b="1" sz="1100">
              <a:latin typeface="Calibri"/>
              <a:ea typeface="Calibri"/>
              <a:cs typeface="Calibri"/>
              <a:sym typeface="Calibri"/>
            </a:endParaRPr>
          </a:p>
          <a:p>
            <a:pPr indent="-293211" lvl="1" marL="914400" rtl="0" algn="l">
              <a:spcBef>
                <a:spcPts val="0"/>
              </a:spcBef>
              <a:spcAft>
                <a:spcPts val="0"/>
              </a:spcAft>
              <a:buSzPct val="100000"/>
              <a:buFont typeface="Calibri"/>
              <a:buAutoNum type="alphaLcPeriod"/>
            </a:pPr>
            <a:r>
              <a:rPr lang="en" sz="1100">
                <a:latin typeface="Calibri"/>
                <a:ea typeface="Calibri"/>
                <a:cs typeface="Calibri"/>
                <a:sym typeface="Calibri"/>
              </a:rPr>
              <a:t>Must be able to recognize an error is present and terminate the system if all else fails.</a:t>
            </a:r>
            <a:endParaRPr sz="1100">
              <a:latin typeface="Calibri"/>
              <a:ea typeface="Calibri"/>
              <a:cs typeface="Calibri"/>
              <a:sym typeface="Calibri"/>
            </a:endParaRPr>
          </a:p>
          <a:p>
            <a:pPr indent="-293211"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are the dependencies for this requirement?</a:t>
            </a:r>
            <a:endParaRPr b="1" sz="1100">
              <a:latin typeface="Calibri"/>
              <a:ea typeface="Calibri"/>
              <a:cs typeface="Calibri"/>
              <a:sym typeface="Calibri"/>
            </a:endParaRPr>
          </a:p>
          <a:p>
            <a:pPr indent="-293211" lvl="1" marL="914400" rtl="0" algn="l">
              <a:spcBef>
                <a:spcPts val="0"/>
              </a:spcBef>
              <a:spcAft>
                <a:spcPts val="0"/>
              </a:spcAft>
              <a:buSzPct val="100000"/>
              <a:buFont typeface="Calibri"/>
              <a:buAutoNum type="alphaLcPeriod"/>
            </a:pPr>
            <a:r>
              <a:rPr lang="en" sz="1100">
                <a:latin typeface="Calibri"/>
                <a:ea typeface="Calibri"/>
                <a:cs typeface="Calibri"/>
                <a:sym typeface="Calibri"/>
              </a:rPr>
              <a:t> Depends on our ability to brainstorm possible errors ahead of time.</a:t>
            </a:r>
            <a:endParaRPr sz="1100">
              <a:latin typeface="Calibri"/>
              <a:ea typeface="Calibri"/>
              <a:cs typeface="Calibri"/>
              <a:sym typeface="Calibri"/>
            </a:endParaRPr>
          </a:p>
          <a:p>
            <a:pPr indent="-293211"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Who are the stakeholders for this requirement? </a:t>
            </a:r>
            <a:endParaRPr b="1" sz="1100">
              <a:latin typeface="Calibri"/>
              <a:ea typeface="Calibri"/>
              <a:cs typeface="Calibri"/>
              <a:sym typeface="Calibri"/>
            </a:endParaRPr>
          </a:p>
          <a:p>
            <a:pPr indent="-293211" lvl="1" marL="914400" rtl="0" algn="l">
              <a:spcBef>
                <a:spcPts val="0"/>
              </a:spcBef>
              <a:spcAft>
                <a:spcPts val="0"/>
              </a:spcAft>
              <a:buSzPct val="100000"/>
              <a:buFont typeface="Calibri"/>
              <a:buAutoNum type="alphaLcPeriod"/>
            </a:pPr>
            <a:r>
              <a:rPr lang="en" sz="1100">
                <a:latin typeface="Calibri"/>
                <a:ea typeface="Calibri"/>
                <a:cs typeface="Calibri"/>
                <a:sym typeface="Calibri"/>
              </a:rPr>
              <a:t>Programmers </a:t>
            </a:r>
            <a:endParaRPr sz="1100">
              <a:latin typeface="Calibri"/>
              <a:ea typeface="Calibri"/>
              <a:cs typeface="Calibri"/>
              <a:sym typeface="Calibri"/>
            </a:endParaRPr>
          </a:p>
          <a:p>
            <a:pPr indent="-293211" lvl="1" marL="914400" rtl="0" algn="l">
              <a:spcBef>
                <a:spcPts val="0"/>
              </a:spcBef>
              <a:spcAft>
                <a:spcPts val="0"/>
              </a:spcAft>
              <a:buSzPct val="100000"/>
              <a:buFont typeface="Calibri"/>
              <a:buAutoNum type="alphaLcPeriod"/>
            </a:pPr>
            <a:r>
              <a:rPr lang="en">
                <a:latin typeface="Calibri"/>
                <a:ea typeface="Calibri"/>
                <a:cs typeface="Calibri"/>
                <a:sym typeface="Calibri"/>
              </a:rPr>
              <a:t>Dr. Zabihimayvan</a:t>
            </a:r>
            <a:endParaRPr sz="1100">
              <a:latin typeface="Calibri"/>
              <a:ea typeface="Calibri"/>
              <a:cs typeface="Calibri"/>
              <a:sym typeface="Calibri"/>
            </a:endParaRPr>
          </a:p>
          <a:p>
            <a:pPr indent="-293211" lvl="1" marL="914400" rtl="0" algn="l">
              <a:spcBef>
                <a:spcPts val="0"/>
              </a:spcBef>
              <a:spcAft>
                <a:spcPts val="0"/>
              </a:spcAft>
              <a:buSzPct val="100000"/>
              <a:buFont typeface="Calibri"/>
              <a:buAutoNum type="alphaLcPeriod"/>
            </a:pPr>
            <a:r>
              <a:rPr lang="en" sz="1100">
                <a:latin typeface="Calibri"/>
                <a:ea typeface="Calibri"/>
                <a:cs typeface="Calibri"/>
                <a:sym typeface="Calibri"/>
              </a:rPr>
              <a:t>Website Managers/Devs (errors on our end could open up </a:t>
            </a:r>
            <a:r>
              <a:rPr lang="en" sz="1100">
                <a:latin typeface="Calibri"/>
                <a:ea typeface="Calibri"/>
                <a:cs typeface="Calibri"/>
                <a:sym typeface="Calibri"/>
              </a:rPr>
              <a:t>vulnerabilities</a:t>
            </a:r>
            <a:r>
              <a:rPr lang="en" sz="1100">
                <a:latin typeface="Calibri"/>
                <a:ea typeface="Calibri"/>
                <a:cs typeface="Calibri"/>
                <a:sym typeface="Calibri"/>
              </a:rPr>
              <a:t> on their end)</a:t>
            </a:r>
            <a:endParaRPr sz="1100">
              <a:latin typeface="Calibri"/>
              <a:ea typeface="Calibri"/>
              <a:cs typeface="Calibri"/>
              <a:sym typeface="Calibri"/>
            </a:endParaRPr>
          </a:p>
          <a:p>
            <a:pPr indent="-293211"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are the exceptions to the normal case for this requirement? </a:t>
            </a:r>
            <a:endParaRPr b="1" sz="1100">
              <a:latin typeface="Calibri"/>
              <a:ea typeface="Calibri"/>
              <a:cs typeface="Calibri"/>
              <a:sym typeface="Calibri"/>
            </a:endParaRPr>
          </a:p>
          <a:p>
            <a:pPr indent="-293211" lvl="1" marL="914400" rtl="0" algn="l">
              <a:spcBef>
                <a:spcPts val="0"/>
              </a:spcBef>
              <a:spcAft>
                <a:spcPts val="0"/>
              </a:spcAft>
              <a:buSzPct val="100000"/>
              <a:buFont typeface="Calibri"/>
              <a:buAutoNum type="alphaLcPeriod"/>
            </a:pPr>
            <a:r>
              <a:rPr lang="en">
                <a:latin typeface="Calibri"/>
                <a:ea typeface="Calibri"/>
                <a:cs typeface="Calibri"/>
                <a:sym typeface="Calibri"/>
              </a:rPr>
              <a:t>If an unforeseen error pops up that Elpy can’t handle, this could cause a vulnerability in our system. At times like this, Elpy will instead shut down, as Java programs handle unforeseen errors in this manner. However, this also opens up a vulnerability.</a:t>
            </a:r>
            <a:endParaRPr sz="1100">
              <a:latin typeface="Calibri"/>
              <a:ea typeface="Calibri"/>
              <a:cs typeface="Calibri"/>
              <a:sym typeface="Calibri"/>
            </a:endParaRPr>
          </a:p>
          <a:p>
            <a:pPr indent="-293211"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sensitive information is included in this requirement? </a:t>
            </a:r>
            <a:endParaRPr b="1" sz="1100">
              <a:latin typeface="Calibri"/>
              <a:ea typeface="Calibri"/>
              <a:cs typeface="Calibri"/>
              <a:sym typeface="Calibri"/>
            </a:endParaRPr>
          </a:p>
          <a:p>
            <a:pPr indent="-293211" lvl="1" marL="914400" rtl="0" algn="l">
              <a:spcBef>
                <a:spcPts val="0"/>
              </a:spcBef>
              <a:spcAft>
                <a:spcPts val="0"/>
              </a:spcAft>
              <a:buSzPct val="100000"/>
              <a:buFont typeface="Calibri"/>
              <a:buAutoNum type="alphaLcPeriod"/>
            </a:pPr>
            <a:r>
              <a:rPr lang="en" sz="1100">
                <a:latin typeface="Calibri"/>
                <a:ea typeface="Calibri"/>
                <a:cs typeface="Calibri"/>
                <a:sym typeface="Calibri"/>
              </a:rPr>
              <a:t>The Programmers</a:t>
            </a:r>
            <a:r>
              <a:rPr lang="en">
                <a:latin typeface="Calibri"/>
                <a:ea typeface="Calibri"/>
                <a:cs typeface="Calibri"/>
                <a:sym typeface="Calibri"/>
              </a:rPr>
              <a:t>’</a:t>
            </a:r>
            <a:r>
              <a:rPr lang="en" sz="1100">
                <a:latin typeface="Calibri"/>
                <a:ea typeface="Calibri"/>
                <a:cs typeface="Calibri"/>
                <a:sym typeface="Calibri"/>
              </a:rPr>
              <a:t> Code </a:t>
            </a:r>
            <a:endParaRPr sz="1100">
              <a:latin typeface="Calibri"/>
              <a:ea typeface="Calibri"/>
              <a:cs typeface="Calibri"/>
              <a:sym typeface="Calibri"/>
            </a:endParaRPr>
          </a:p>
          <a:p>
            <a:pPr indent="-293211"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are the consequences if the conditions of this requirement are violated? (error handling; how to fail safely without compromise)</a:t>
            </a:r>
            <a:endParaRPr b="1" sz="1100">
              <a:latin typeface="Calibri"/>
              <a:ea typeface="Calibri"/>
              <a:cs typeface="Calibri"/>
              <a:sym typeface="Calibri"/>
            </a:endParaRPr>
          </a:p>
          <a:p>
            <a:pPr indent="-293211" lvl="1" marL="914400" rtl="0" algn="l">
              <a:spcBef>
                <a:spcPts val="0"/>
              </a:spcBef>
              <a:spcAft>
                <a:spcPts val="0"/>
              </a:spcAft>
              <a:buSzPct val="100000"/>
              <a:buFont typeface="Calibri"/>
              <a:buAutoNum type="alphaLcPeriod"/>
            </a:pPr>
            <a:r>
              <a:rPr lang="en" sz="1100">
                <a:latin typeface="Calibri"/>
                <a:ea typeface="Calibri"/>
                <a:cs typeface="Calibri"/>
                <a:sym typeface="Calibri"/>
              </a:rPr>
              <a:t>If errors are not handled efficiently, we could open up vulnerabilities on our end, or even on the target sites’ end(s).</a:t>
            </a:r>
            <a:endParaRPr sz="1100">
              <a:latin typeface="Calibri"/>
              <a:ea typeface="Calibri"/>
              <a:cs typeface="Calibri"/>
              <a:sym typeface="Calibri"/>
            </a:endParaRPr>
          </a:p>
          <a:p>
            <a:pPr indent="-293211" lvl="0" marL="457200" rtl="0" algn="l">
              <a:spcBef>
                <a:spcPts val="0"/>
              </a:spcBef>
              <a:spcAft>
                <a:spcPts val="0"/>
              </a:spcAft>
              <a:buSzPct val="100000"/>
              <a:buFont typeface="Calibri"/>
              <a:buAutoNum type="arabicPeriod"/>
            </a:pPr>
            <a:r>
              <a:rPr b="1" lang="en" sz="1100">
                <a:latin typeface="Calibri"/>
                <a:ea typeface="Calibri"/>
                <a:cs typeface="Calibri"/>
                <a:sym typeface="Calibri"/>
              </a:rPr>
              <a:t>What happens if this requirement is intentionally violated? (examining the potential for attacks; is the data mission-critical?)</a:t>
            </a:r>
            <a:endParaRPr b="1" sz="1100">
              <a:latin typeface="Calibri"/>
              <a:ea typeface="Calibri"/>
              <a:cs typeface="Calibri"/>
              <a:sym typeface="Calibri"/>
            </a:endParaRPr>
          </a:p>
          <a:p>
            <a:pPr indent="-293211" lvl="1" marL="914400" rtl="0" algn="l">
              <a:spcBef>
                <a:spcPts val="0"/>
              </a:spcBef>
              <a:spcAft>
                <a:spcPts val="0"/>
              </a:spcAft>
              <a:buSzPct val="100000"/>
              <a:buFont typeface="Calibri"/>
              <a:buAutoNum type="alphaLcPeriod"/>
            </a:pPr>
            <a:r>
              <a:rPr lang="en" sz="1100">
                <a:latin typeface="Calibri"/>
                <a:ea typeface="Calibri"/>
                <a:cs typeface="Calibri"/>
                <a:sym typeface="Calibri"/>
              </a:rPr>
              <a:t>If this requirement is intentionally violated, we break the trust of our users, the target site, and JSoup</a:t>
            </a:r>
            <a:r>
              <a:rPr lang="en">
                <a:latin typeface="Calibri"/>
                <a:ea typeface="Calibri"/>
                <a:cs typeface="Calibri"/>
                <a:sym typeface="Calibri"/>
              </a:rPr>
              <a:t> </a:t>
            </a:r>
            <a:r>
              <a:rPr lang="en" sz="1100">
                <a:latin typeface="Calibri"/>
                <a:ea typeface="Calibri"/>
                <a:cs typeface="Calibri"/>
                <a:sym typeface="Calibri"/>
              </a:rPr>
              <a:t>developers. Negligence in this department could also result in the failure of our system as a whole.</a:t>
            </a:r>
            <a:endParaRPr sz="1100">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48"/>
          <p:cNvSpPr txBox="1"/>
          <p:nvPr>
            <p:ph type="title"/>
          </p:nvPr>
        </p:nvSpPr>
        <p:spPr>
          <a:xfrm>
            <a:off x="4136075" y="308600"/>
            <a:ext cx="45693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Question 5: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What type of architecture did you use for your software?</a:t>
            </a:r>
            <a:endParaRPr>
              <a:latin typeface="Impact"/>
              <a:ea typeface="Impact"/>
              <a:cs typeface="Impact"/>
              <a:sym typeface="Impact"/>
            </a:endParaRPr>
          </a:p>
        </p:txBody>
      </p:sp>
      <p:sp>
        <p:nvSpPr>
          <p:cNvPr id="368" name="Google Shape;368;p48"/>
          <p:cNvSpPr txBox="1"/>
          <p:nvPr/>
        </p:nvSpPr>
        <p:spPr>
          <a:xfrm>
            <a:off x="4770900" y="1847000"/>
            <a:ext cx="3480000" cy="1535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300">
                <a:solidFill>
                  <a:schemeClr val="lt1"/>
                </a:solidFill>
                <a:latin typeface="Lato"/>
                <a:ea typeface="Lato"/>
                <a:cs typeface="Lato"/>
                <a:sym typeface="Lato"/>
              </a:rPr>
              <a:t>The architecture we used is 3 tier since Application and Client run on the same computer, then it connects to another application (Yelp) on another server. Finally that Application requests the data from its Database which is on another server.</a:t>
            </a:r>
            <a:endParaRPr/>
          </a:p>
        </p:txBody>
      </p:sp>
      <p:pic>
        <p:nvPicPr>
          <p:cNvPr id="369" name="Google Shape;369;p48"/>
          <p:cNvPicPr preferRelativeResize="0"/>
          <p:nvPr/>
        </p:nvPicPr>
        <p:blipFill>
          <a:blip r:embed="rId3">
            <a:alphaModFix/>
          </a:blip>
          <a:stretch>
            <a:fillRect/>
          </a:stretch>
        </p:blipFill>
        <p:spPr>
          <a:xfrm>
            <a:off x="304800" y="1340450"/>
            <a:ext cx="4466100" cy="2768982"/>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9"/>
          <p:cNvSpPr txBox="1"/>
          <p:nvPr>
            <p:ph type="title"/>
          </p:nvPr>
        </p:nvSpPr>
        <p:spPr>
          <a:xfrm>
            <a:off x="1297500" y="237675"/>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Impact"/>
                <a:ea typeface="Impact"/>
                <a:cs typeface="Impact"/>
                <a:sym typeface="Impact"/>
              </a:rPr>
              <a:t>Question 5: </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Based on the architecture, what threat model can you suggest for your software?</a:t>
            </a:r>
            <a:endParaRPr>
              <a:latin typeface="Impact"/>
              <a:ea typeface="Impact"/>
              <a:cs typeface="Impact"/>
              <a:sym typeface="Impact"/>
            </a:endParaRPr>
          </a:p>
          <a:p>
            <a:pPr indent="0" lvl="0" marL="0" rtl="0" algn="ctr">
              <a:spcBef>
                <a:spcPts val="0"/>
              </a:spcBef>
              <a:spcAft>
                <a:spcPts val="0"/>
              </a:spcAft>
              <a:buNone/>
            </a:pPr>
            <a:r>
              <a:t/>
            </a:r>
            <a:endParaRPr>
              <a:latin typeface="Impact"/>
              <a:ea typeface="Impact"/>
              <a:cs typeface="Impact"/>
              <a:sym typeface="Impact"/>
            </a:endParaRPr>
          </a:p>
          <a:p>
            <a:pPr indent="0" lvl="0" marL="0" rtl="0" algn="ctr">
              <a:spcBef>
                <a:spcPts val="0"/>
              </a:spcBef>
              <a:spcAft>
                <a:spcPts val="0"/>
              </a:spcAft>
              <a:buNone/>
            </a:pPr>
            <a:r>
              <a:t/>
            </a:r>
            <a:endParaRPr>
              <a:latin typeface="Impact"/>
              <a:ea typeface="Impact"/>
              <a:cs typeface="Impact"/>
              <a:sym typeface="Impact"/>
            </a:endParaRPr>
          </a:p>
        </p:txBody>
      </p:sp>
      <p:sp>
        <p:nvSpPr>
          <p:cNvPr id="375" name="Google Shape;375;p49"/>
          <p:cNvSpPr txBox="1"/>
          <p:nvPr>
            <p:ph idx="1" type="body"/>
          </p:nvPr>
        </p:nvSpPr>
        <p:spPr>
          <a:xfrm>
            <a:off x="5122225" y="1532400"/>
            <a:ext cx="3660900" cy="294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What threats might a spider such as Elpy face?</a:t>
            </a:r>
            <a:endParaRPr/>
          </a:p>
          <a:p>
            <a:pPr indent="-311150" lvl="0" marL="457200" rtl="0" algn="l">
              <a:spcBef>
                <a:spcPts val="1200"/>
              </a:spcBef>
              <a:spcAft>
                <a:spcPts val="0"/>
              </a:spcAft>
              <a:buSzPts val="1300"/>
              <a:buChar char="●"/>
            </a:pPr>
            <a:r>
              <a:rPr lang="en"/>
              <a:t>Eavesdropping is the main threat Elpy could face as he makes his way through Yelp’s reviews. This can be mitigated  by running Elpy through a VPN.</a:t>
            </a:r>
            <a:endParaRPr/>
          </a:p>
          <a:p>
            <a:pPr indent="-311150" lvl="0" marL="457200" rtl="0" algn="l">
              <a:spcBef>
                <a:spcPts val="0"/>
              </a:spcBef>
              <a:spcAft>
                <a:spcPts val="0"/>
              </a:spcAft>
              <a:buSzPts val="1300"/>
              <a:buChar char="●"/>
            </a:pPr>
            <a:r>
              <a:rPr lang="en"/>
              <a:t>Another vulnerability for Elpy are backdoor attacks. Although we would like for Elpy not to have to look over his shoulder, we felt this was necessary.</a:t>
            </a:r>
            <a:endParaRPr/>
          </a:p>
        </p:txBody>
      </p:sp>
      <p:pic>
        <p:nvPicPr>
          <p:cNvPr id="376" name="Google Shape;376;p49"/>
          <p:cNvPicPr preferRelativeResize="0"/>
          <p:nvPr/>
        </p:nvPicPr>
        <p:blipFill>
          <a:blip r:embed="rId3">
            <a:alphaModFix/>
          </a:blip>
          <a:stretch>
            <a:fillRect/>
          </a:stretch>
        </p:blipFill>
        <p:spPr>
          <a:xfrm>
            <a:off x="304800" y="1532402"/>
            <a:ext cx="4817426" cy="3001433"/>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pic>
        <p:nvPicPr>
          <p:cNvPr id="381" name="Google Shape;381;p50"/>
          <p:cNvPicPr preferRelativeResize="0"/>
          <p:nvPr/>
        </p:nvPicPr>
        <p:blipFill>
          <a:blip r:embed="rId3">
            <a:alphaModFix/>
          </a:blip>
          <a:stretch>
            <a:fillRect/>
          </a:stretch>
        </p:blipFill>
        <p:spPr>
          <a:xfrm>
            <a:off x="-32550" y="0"/>
            <a:ext cx="9952575" cy="5143500"/>
          </a:xfrm>
          <a:prstGeom prst="rect">
            <a:avLst/>
          </a:prstGeom>
          <a:noFill/>
          <a:ln>
            <a:noFill/>
          </a:ln>
        </p:spPr>
      </p:pic>
      <p:sp>
        <p:nvSpPr>
          <p:cNvPr id="382" name="Google Shape;382;p50"/>
          <p:cNvSpPr txBox="1"/>
          <p:nvPr>
            <p:ph idx="1" type="body"/>
          </p:nvPr>
        </p:nvSpPr>
        <p:spPr>
          <a:xfrm>
            <a:off x="4904800" y="1223700"/>
            <a:ext cx="4208400" cy="2339100"/>
          </a:xfrm>
          <a:prstGeom prst="rect">
            <a:avLst/>
          </a:prstGeom>
        </p:spPr>
        <p:txBody>
          <a:bodyPr anchorCtr="0" anchor="t" bIns="91425" lIns="91425" spcFirstLastPara="1" rIns="91425" wrap="square" tIns="91425">
            <a:normAutofit fontScale="25000" lnSpcReduction="20000"/>
          </a:bodyPr>
          <a:lstStyle/>
          <a:p>
            <a:pPr indent="0" lvl="0" marL="0" rtl="0" algn="ctr">
              <a:spcBef>
                <a:spcPts val="0"/>
              </a:spcBef>
              <a:spcAft>
                <a:spcPts val="0"/>
              </a:spcAft>
              <a:buNone/>
            </a:pPr>
            <a:r>
              <a:rPr lang="en" sz="4205">
                <a:solidFill>
                  <a:srgbClr val="20124D"/>
                </a:solidFill>
                <a:highlight>
                  <a:srgbClr val="FFF2CC"/>
                </a:highlight>
                <a:latin typeface="Calibri"/>
                <a:ea typeface="Calibri"/>
                <a:cs typeface="Calibri"/>
                <a:sym typeface="Calibri"/>
              </a:rPr>
              <a:t>In the end, the couple was able to </a:t>
            </a:r>
            <a:r>
              <a:rPr lang="en" sz="4205">
                <a:solidFill>
                  <a:srgbClr val="20124D"/>
                </a:solidFill>
                <a:highlight>
                  <a:srgbClr val="FFF2CC"/>
                </a:highlight>
                <a:latin typeface="Calibri"/>
                <a:ea typeface="Calibri"/>
                <a:cs typeface="Calibri"/>
                <a:sym typeface="Calibri"/>
              </a:rPr>
              <a:t>receive</a:t>
            </a:r>
            <a:r>
              <a:rPr lang="en" sz="4205">
                <a:solidFill>
                  <a:srgbClr val="20124D"/>
                </a:solidFill>
                <a:highlight>
                  <a:srgbClr val="FFF2CC"/>
                </a:highlight>
                <a:latin typeface="Calibri"/>
                <a:ea typeface="Calibri"/>
                <a:cs typeface="Calibri"/>
                <a:sym typeface="Calibri"/>
              </a:rPr>
              <a:t> a list of the best restaurants located around Hartford, thanks to “Elpy” and the programmer team! Now, the couple has over 240 restaurants to choose from and they are more than eager to have wonderful date nights for years to come! </a:t>
            </a:r>
            <a:endParaRPr sz="4205">
              <a:solidFill>
                <a:srgbClr val="20124D"/>
              </a:solidFill>
              <a:highlight>
                <a:srgbClr val="FFF2CC"/>
              </a:highlight>
              <a:latin typeface="Calibri"/>
              <a:ea typeface="Calibri"/>
              <a:cs typeface="Calibri"/>
              <a:sym typeface="Calibri"/>
            </a:endParaRPr>
          </a:p>
          <a:p>
            <a:pPr indent="0" lvl="0" marL="0" rtl="0" algn="ctr">
              <a:spcBef>
                <a:spcPts val="1200"/>
              </a:spcBef>
              <a:spcAft>
                <a:spcPts val="0"/>
              </a:spcAft>
              <a:buNone/>
            </a:pPr>
            <a:r>
              <a:rPr lang="en" sz="4205">
                <a:solidFill>
                  <a:srgbClr val="20124D"/>
                </a:solidFill>
                <a:highlight>
                  <a:srgbClr val="FFF2CC"/>
                </a:highlight>
                <a:latin typeface="Calibri"/>
                <a:ea typeface="Calibri"/>
                <a:cs typeface="Calibri"/>
                <a:sym typeface="Calibri"/>
              </a:rPr>
              <a:t>The programmers were able to construct “Elpy” to help the couple and through this they learned important lessons of being kind to the websites one visits.</a:t>
            </a:r>
            <a:endParaRPr sz="4205">
              <a:solidFill>
                <a:srgbClr val="20124D"/>
              </a:solidFill>
              <a:highlight>
                <a:srgbClr val="FFF2CC"/>
              </a:highlight>
              <a:latin typeface="Calibri"/>
              <a:ea typeface="Calibri"/>
              <a:cs typeface="Calibri"/>
              <a:sym typeface="Calibri"/>
            </a:endParaRPr>
          </a:p>
          <a:p>
            <a:pPr indent="0" lvl="0" marL="0" rtl="0" algn="ctr">
              <a:spcBef>
                <a:spcPts val="1200"/>
              </a:spcBef>
              <a:spcAft>
                <a:spcPts val="0"/>
              </a:spcAft>
              <a:buNone/>
            </a:pPr>
            <a:r>
              <a:rPr lang="en" sz="4205">
                <a:solidFill>
                  <a:srgbClr val="20124D"/>
                </a:solidFill>
                <a:highlight>
                  <a:srgbClr val="FFF2CC"/>
                </a:highlight>
                <a:latin typeface="Calibri"/>
                <a:ea typeface="Calibri"/>
                <a:cs typeface="Calibri"/>
                <a:sym typeface="Calibri"/>
              </a:rPr>
              <a:t>As celebration, the couple invited the programmers to  a meal at Mecha Noodle Bar that had a 4.4 star rating. Who knows, maybe they will all be adding reviews of their own after they eat! </a:t>
            </a:r>
            <a:endParaRPr sz="5114">
              <a:solidFill>
                <a:srgbClr val="20124D"/>
              </a:solidFill>
              <a:highlight>
                <a:srgbClr val="FFF2CC"/>
              </a:highlight>
              <a:latin typeface="Calibri"/>
              <a:ea typeface="Calibri"/>
              <a:cs typeface="Calibri"/>
              <a:sym typeface="Calibri"/>
            </a:endParaRPr>
          </a:p>
          <a:p>
            <a:pPr indent="0" lvl="0" marL="0" rtl="0" algn="ctr">
              <a:spcBef>
                <a:spcPts val="1200"/>
              </a:spcBef>
              <a:spcAft>
                <a:spcPts val="0"/>
              </a:spcAft>
              <a:buNone/>
            </a:pPr>
            <a:r>
              <a:t/>
            </a:r>
            <a:endParaRPr>
              <a:solidFill>
                <a:srgbClr val="20124D"/>
              </a:solidFill>
              <a:highlight>
                <a:srgbClr val="FFF2CC"/>
              </a:highlight>
              <a:latin typeface="Calibri"/>
              <a:ea typeface="Calibri"/>
              <a:cs typeface="Calibri"/>
              <a:sym typeface="Calibri"/>
            </a:endParaRPr>
          </a:p>
          <a:p>
            <a:pPr indent="0" lvl="0" marL="0" rtl="0" algn="l">
              <a:spcBef>
                <a:spcPts val="1200"/>
              </a:spcBef>
              <a:spcAft>
                <a:spcPts val="1200"/>
              </a:spcAft>
              <a:buNone/>
            </a:pPr>
            <a:r>
              <a:rPr lang="en"/>
              <a:t>N fhfghfhfhfhfhfhtgggdddddd</a:t>
            </a:r>
            <a:endParaRPr/>
          </a:p>
        </p:txBody>
      </p:sp>
      <p:pic>
        <p:nvPicPr>
          <p:cNvPr id="383" name="Google Shape;383;p50"/>
          <p:cNvPicPr preferRelativeResize="0"/>
          <p:nvPr/>
        </p:nvPicPr>
        <p:blipFill>
          <a:blip r:embed="rId4">
            <a:alphaModFix/>
          </a:blip>
          <a:stretch>
            <a:fillRect/>
          </a:stretch>
        </p:blipFill>
        <p:spPr>
          <a:xfrm>
            <a:off x="3823949" y="3096425"/>
            <a:ext cx="2843602" cy="2047075"/>
          </a:xfrm>
          <a:prstGeom prst="rect">
            <a:avLst/>
          </a:prstGeom>
          <a:noFill/>
          <a:ln>
            <a:noFill/>
          </a:ln>
        </p:spPr>
      </p:pic>
      <p:sp>
        <p:nvSpPr>
          <p:cNvPr id="384" name="Google Shape;384;p50"/>
          <p:cNvSpPr txBox="1"/>
          <p:nvPr>
            <p:ph type="title"/>
          </p:nvPr>
        </p:nvSpPr>
        <p:spPr>
          <a:xfrm>
            <a:off x="5266700" y="322700"/>
            <a:ext cx="3387900" cy="64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351C75"/>
                </a:solidFill>
                <a:highlight>
                  <a:srgbClr val="FFF2CC"/>
                </a:highlight>
                <a:latin typeface="Pacifico"/>
                <a:ea typeface="Pacifico"/>
                <a:cs typeface="Pacifico"/>
                <a:sym typeface="Pacifico"/>
              </a:rPr>
              <a:t>To Conclude…</a:t>
            </a:r>
            <a:endParaRPr>
              <a:solidFill>
                <a:srgbClr val="351C75"/>
              </a:solidFill>
              <a:highlight>
                <a:srgbClr val="FFF2CC"/>
              </a:highlight>
              <a:latin typeface="Pacifico"/>
              <a:ea typeface="Pacifico"/>
              <a:cs typeface="Pacifico"/>
              <a:sym typeface="Pacifico"/>
            </a:endParaRPr>
          </a:p>
        </p:txBody>
      </p:sp>
      <p:pic>
        <p:nvPicPr>
          <p:cNvPr id="385" name="Google Shape;385;p50"/>
          <p:cNvPicPr preferRelativeResize="0"/>
          <p:nvPr/>
        </p:nvPicPr>
        <p:blipFill>
          <a:blip r:embed="rId5">
            <a:alphaModFix/>
          </a:blip>
          <a:stretch>
            <a:fillRect/>
          </a:stretch>
        </p:blipFill>
        <p:spPr>
          <a:xfrm>
            <a:off x="5150425" y="3096425"/>
            <a:ext cx="686249" cy="819902"/>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1"/>
          <p:cNvSpPr txBox="1"/>
          <p:nvPr>
            <p:ph type="ctrTitle"/>
          </p:nvPr>
        </p:nvSpPr>
        <p:spPr>
          <a:xfrm>
            <a:off x="3108600" y="-54575"/>
            <a:ext cx="2926800" cy="4372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None/>
            </a:pPr>
            <a:r>
              <a:rPr lang="en"/>
              <a:t>Questions?</a:t>
            </a:r>
            <a:endParaRPr/>
          </a:p>
          <a:p>
            <a:pPr indent="0" lvl="0" marL="0" rtl="0" algn="l">
              <a:spcBef>
                <a:spcPts val="0"/>
              </a:spcBef>
              <a:spcAft>
                <a:spcPts val="0"/>
              </a:spcAft>
              <a:buClr>
                <a:schemeClr val="dk1"/>
              </a:buClr>
              <a:buSzPct val="27500"/>
              <a:buFont typeface="Arial"/>
              <a:buNone/>
            </a:pPr>
            <a:r>
              <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Clr>
                <a:schemeClr val="dk1"/>
              </a:buClr>
              <a:buSzPct val="27500"/>
              <a:buFont typeface="Arial"/>
              <a:buNone/>
            </a:pPr>
            <a:r>
              <a:rPr lang="en"/>
              <a:t>Questions?</a:t>
            </a:r>
            <a:endParaRPr/>
          </a:p>
          <a:p>
            <a:pPr indent="0" lvl="0" marL="0" rtl="0" algn="l">
              <a:spcBef>
                <a:spcPts val="0"/>
              </a:spcBef>
              <a:spcAft>
                <a:spcPts val="0"/>
              </a:spcAft>
              <a:buNone/>
            </a:pPr>
            <a:r>
              <a:rPr lang="en"/>
              <a:t>Questions?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390"/>
                                        </p:tgtEl>
                                        <p:attrNameLst>
                                          <p:attrName>style.visibility</p:attrName>
                                        </p:attrNameLst>
                                      </p:cBhvr>
                                      <p:to>
                                        <p:strVal val="visible"/>
                                      </p:to>
                                    </p:set>
                                    <p:anim calcmode="lin" valueType="num">
                                      <p:cBhvr additive="base">
                                        <p:cTn dur="1000"/>
                                        <p:tgtEl>
                                          <p:spTgt spid="39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100">
                <a:latin typeface="Impact"/>
                <a:ea typeface="Impact"/>
                <a:cs typeface="Impact"/>
                <a:sym typeface="Impact"/>
              </a:rPr>
              <a:t>Introduction:</a:t>
            </a:r>
            <a:r>
              <a:rPr lang="en">
                <a:latin typeface="Impact"/>
                <a:ea typeface="Impact"/>
                <a:cs typeface="Impact"/>
                <a:sym typeface="Impact"/>
              </a:rPr>
              <a:t> </a:t>
            </a:r>
            <a:endParaRPr>
              <a:latin typeface="Impact"/>
              <a:ea typeface="Impact"/>
              <a:cs typeface="Impact"/>
              <a:sym typeface="Impac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17"/>
          <p:cNvPicPr preferRelativeResize="0"/>
          <p:nvPr/>
        </p:nvPicPr>
        <p:blipFill>
          <a:blip r:embed="rId3">
            <a:alphaModFix/>
          </a:blip>
          <a:stretch>
            <a:fillRect/>
          </a:stretch>
        </p:blipFill>
        <p:spPr>
          <a:xfrm>
            <a:off x="-32550" y="0"/>
            <a:ext cx="9952575" cy="5143500"/>
          </a:xfrm>
          <a:prstGeom prst="rect">
            <a:avLst/>
          </a:prstGeom>
          <a:noFill/>
          <a:ln>
            <a:noFill/>
          </a:ln>
        </p:spPr>
      </p:pic>
      <p:sp>
        <p:nvSpPr>
          <p:cNvPr id="158" name="Google Shape;158;p17"/>
          <p:cNvSpPr txBox="1"/>
          <p:nvPr>
            <p:ph type="title"/>
          </p:nvPr>
        </p:nvSpPr>
        <p:spPr>
          <a:xfrm>
            <a:off x="5851500" y="561400"/>
            <a:ext cx="1943400" cy="64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351C75"/>
                </a:solidFill>
                <a:highlight>
                  <a:srgbClr val="FFF2CC"/>
                </a:highlight>
                <a:latin typeface="Pacifico"/>
                <a:ea typeface="Pacifico"/>
                <a:cs typeface="Pacifico"/>
                <a:sym typeface="Pacifico"/>
              </a:rPr>
              <a:t>Our Story…</a:t>
            </a:r>
            <a:endParaRPr>
              <a:solidFill>
                <a:srgbClr val="351C75"/>
              </a:solidFill>
              <a:highlight>
                <a:srgbClr val="FFF2CC"/>
              </a:highlight>
              <a:latin typeface="Pacifico"/>
              <a:ea typeface="Pacifico"/>
              <a:cs typeface="Pacifico"/>
              <a:sym typeface="Pacifico"/>
            </a:endParaRPr>
          </a:p>
        </p:txBody>
      </p:sp>
      <p:sp>
        <p:nvSpPr>
          <p:cNvPr id="159" name="Google Shape;159;p17"/>
          <p:cNvSpPr txBox="1"/>
          <p:nvPr>
            <p:ph idx="1" type="body"/>
          </p:nvPr>
        </p:nvSpPr>
        <p:spPr>
          <a:xfrm>
            <a:off x="4572000" y="1116150"/>
            <a:ext cx="4502400" cy="2911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solidFill>
                  <a:srgbClr val="351C75"/>
                </a:solidFill>
                <a:highlight>
                  <a:srgbClr val="FFF2CC"/>
                </a:highlight>
                <a:latin typeface="Calibri"/>
                <a:ea typeface="Calibri"/>
                <a:cs typeface="Calibri"/>
                <a:sym typeface="Calibri"/>
              </a:rPr>
              <a:t>A couple has moved to Connecticut because of their new jobs, working for DevOps at an insurance company in Hartford.  Due to the nature of their schedule, they have little time to  cook at home so they decide to search on Yelp for the best </a:t>
            </a:r>
            <a:r>
              <a:rPr lang="en">
                <a:solidFill>
                  <a:srgbClr val="351C75"/>
                </a:solidFill>
                <a:highlight>
                  <a:srgbClr val="FFF2CC"/>
                </a:highlight>
                <a:latin typeface="Calibri"/>
                <a:ea typeface="Calibri"/>
                <a:cs typeface="Calibri"/>
                <a:sym typeface="Calibri"/>
              </a:rPr>
              <a:t>restaurants</a:t>
            </a:r>
            <a:r>
              <a:rPr lang="en">
                <a:solidFill>
                  <a:srgbClr val="351C75"/>
                </a:solidFill>
                <a:highlight>
                  <a:srgbClr val="FFF2CC"/>
                </a:highlight>
                <a:latin typeface="Calibri"/>
                <a:ea typeface="Calibri"/>
                <a:cs typeface="Calibri"/>
                <a:sym typeface="Calibri"/>
              </a:rPr>
              <a:t> located in their area. However, they encounter a problem. While some restaurants have high ratings, oftentimes, they had the lowest number of </a:t>
            </a:r>
            <a:r>
              <a:rPr lang="en">
                <a:solidFill>
                  <a:srgbClr val="351C75"/>
                </a:solidFill>
                <a:highlight>
                  <a:srgbClr val="FFF2CC"/>
                </a:highlight>
                <a:latin typeface="Calibri"/>
                <a:ea typeface="Calibri"/>
                <a:cs typeface="Calibri"/>
                <a:sym typeface="Calibri"/>
              </a:rPr>
              <a:t>written</a:t>
            </a:r>
            <a:r>
              <a:rPr lang="en">
                <a:solidFill>
                  <a:srgbClr val="351C75"/>
                </a:solidFill>
                <a:highlight>
                  <a:srgbClr val="FFF2CC"/>
                </a:highlight>
                <a:latin typeface="Calibri"/>
                <a:ea typeface="Calibri"/>
                <a:cs typeface="Calibri"/>
                <a:sym typeface="Calibri"/>
              </a:rPr>
              <a:t> reviews, which gave the couple little to no idea what the restaurants were actually like. So, because of their busy schedules, they turned to the Programmers, Ahmed, Ari and Tim, to design a web crawler that would give them the best restaurants in Hartford and takes into account both the rating value and the number of reviews. </a:t>
            </a:r>
            <a:endParaRPr>
              <a:solidFill>
                <a:srgbClr val="351C75"/>
              </a:solidFill>
              <a:highlight>
                <a:srgbClr val="FFF2CC"/>
              </a:highlight>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18"/>
          <p:cNvPicPr preferRelativeResize="0"/>
          <p:nvPr/>
        </p:nvPicPr>
        <p:blipFill>
          <a:blip r:embed="rId3">
            <a:alphaModFix/>
          </a:blip>
          <a:stretch>
            <a:fillRect/>
          </a:stretch>
        </p:blipFill>
        <p:spPr>
          <a:xfrm>
            <a:off x="0" y="0"/>
            <a:ext cx="9144001" cy="5143501"/>
          </a:xfrm>
          <a:prstGeom prst="rect">
            <a:avLst/>
          </a:prstGeom>
          <a:noFill/>
          <a:ln>
            <a:noFill/>
          </a:ln>
        </p:spPr>
      </p:pic>
      <p:sp>
        <p:nvSpPr>
          <p:cNvPr id="165" name="Google Shape;165;p18"/>
          <p:cNvSpPr txBox="1"/>
          <p:nvPr>
            <p:ph type="title"/>
          </p:nvPr>
        </p:nvSpPr>
        <p:spPr>
          <a:xfrm>
            <a:off x="613100" y="351425"/>
            <a:ext cx="43821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4200">
                <a:latin typeface="Impact"/>
                <a:ea typeface="Impact"/>
                <a:cs typeface="Impact"/>
                <a:sym typeface="Impact"/>
              </a:rPr>
              <a:t>Crawler’s Purpose </a:t>
            </a:r>
            <a:endParaRPr sz="4200">
              <a:latin typeface="Impact"/>
              <a:ea typeface="Impact"/>
              <a:cs typeface="Impact"/>
              <a:sym typeface="Impact"/>
            </a:endParaRPr>
          </a:p>
        </p:txBody>
      </p:sp>
      <p:sp>
        <p:nvSpPr>
          <p:cNvPr id="166" name="Google Shape;166;p18"/>
          <p:cNvSpPr txBox="1"/>
          <p:nvPr>
            <p:ph idx="1" type="body"/>
          </p:nvPr>
        </p:nvSpPr>
        <p:spPr>
          <a:xfrm>
            <a:off x="5206975" y="2106300"/>
            <a:ext cx="2723400" cy="3171300"/>
          </a:xfrm>
          <a:prstGeom prst="rect">
            <a:avLst/>
          </a:prstGeom>
        </p:spPr>
        <p:txBody>
          <a:bodyPr anchorCtr="0" anchor="t" bIns="91425" lIns="91425" spcFirstLastPara="1" rIns="91425" wrap="square" tIns="91425">
            <a:normAutofit/>
          </a:bodyPr>
          <a:lstStyle/>
          <a:p>
            <a:pPr indent="0" lvl="0" marL="0" rtl="0" algn="ctr">
              <a:lnSpc>
                <a:spcPct val="105000"/>
              </a:lnSpc>
              <a:spcBef>
                <a:spcPts val="0"/>
              </a:spcBef>
              <a:spcAft>
                <a:spcPts val="1200"/>
              </a:spcAft>
              <a:buSzPts val="1018"/>
              <a:buNone/>
            </a:pPr>
            <a:r>
              <a:rPr lang="en" sz="1280">
                <a:solidFill>
                  <a:srgbClr val="0C343D"/>
                </a:solidFill>
                <a:highlight>
                  <a:srgbClr val="76A5AF"/>
                </a:highlight>
              </a:rPr>
              <a:t>In addition to helping our couple, t</a:t>
            </a:r>
            <a:r>
              <a:rPr lang="en" sz="1280">
                <a:solidFill>
                  <a:srgbClr val="0C343D"/>
                </a:solidFill>
                <a:highlight>
                  <a:srgbClr val="76A5AF"/>
                </a:highlight>
              </a:rPr>
              <a:t>he purpose of our crawler is to provide a new way of sorting </a:t>
            </a:r>
            <a:r>
              <a:rPr lang="en" sz="1280">
                <a:solidFill>
                  <a:srgbClr val="0C343D"/>
                </a:solidFill>
                <a:highlight>
                  <a:srgbClr val="76A5AF"/>
                </a:highlight>
              </a:rPr>
              <a:t>restaurants</a:t>
            </a:r>
            <a:r>
              <a:rPr lang="en" sz="1280">
                <a:solidFill>
                  <a:srgbClr val="0C343D"/>
                </a:solidFill>
                <a:highlight>
                  <a:srgbClr val="76A5AF"/>
                </a:highlight>
              </a:rPr>
              <a:t> on Yelp, since you can only sort by recommended, highe</a:t>
            </a:r>
            <a:r>
              <a:rPr lang="en" sz="1280">
                <a:solidFill>
                  <a:srgbClr val="0C343D"/>
                </a:solidFill>
                <a:highlight>
                  <a:srgbClr val="76A5AF"/>
                </a:highlight>
              </a:rPr>
              <a:t>st rating, or most reviewed. So what our crawler does is it takes both rating and reviews into account and thus will show a more accurate list of the best restaurants.</a:t>
            </a:r>
            <a:endParaRPr sz="1280">
              <a:solidFill>
                <a:srgbClr val="0C343D"/>
              </a:solidFill>
              <a:highlight>
                <a:srgbClr val="76A5A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2151300" y="672675"/>
            <a:ext cx="3820200" cy="52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1460">
                <a:latin typeface="Oswald"/>
                <a:ea typeface="Oswald"/>
                <a:cs typeface="Oswald"/>
                <a:sym typeface="Oswald"/>
              </a:rPr>
              <a:t>Name: YelpScrape “Elpy”</a:t>
            </a:r>
            <a:endParaRPr sz="1460">
              <a:latin typeface="Oswald"/>
              <a:ea typeface="Oswald"/>
              <a:cs typeface="Oswald"/>
              <a:sym typeface="Oswald"/>
            </a:endParaRPr>
          </a:p>
          <a:p>
            <a:pPr indent="0" lvl="0" marL="0" rtl="0" algn="ctr">
              <a:spcBef>
                <a:spcPts val="0"/>
              </a:spcBef>
              <a:spcAft>
                <a:spcPts val="0"/>
              </a:spcAft>
              <a:buSzPts val="990"/>
              <a:buNone/>
            </a:pPr>
            <a:r>
              <a:rPr lang="en" sz="1460">
                <a:latin typeface="Oswald"/>
                <a:ea typeface="Oswald"/>
                <a:cs typeface="Oswald"/>
                <a:sym typeface="Oswald"/>
              </a:rPr>
              <a:t>Age: 2-3 weeks old</a:t>
            </a:r>
            <a:endParaRPr sz="1460">
              <a:latin typeface="Oswald"/>
              <a:ea typeface="Oswald"/>
              <a:cs typeface="Oswald"/>
              <a:sym typeface="Oswald"/>
            </a:endParaRPr>
          </a:p>
          <a:p>
            <a:pPr indent="0" lvl="0" marL="0" rtl="0" algn="ctr">
              <a:spcBef>
                <a:spcPts val="0"/>
              </a:spcBef>
              <a:spcAft>
                <a:spcPts val="0"/>
              </a:spcAft>
              <a:buSzPts val="990"/>
              <a:buNone/>
            </a:pPr>
            <a:r>
              <a:rPr lang="en" sz="1460">
                <a:latin typeface="Oswald"/>
                <a:ea typeface="Oswald"/>
                <a:cs typeface="Oswald"/>
                <a:sym typeface="Oswald"/>
              </a:rPr>
              <a:t>Birthday: November 22nd, 2022 </a:t>
            </a:r>
            <a:endParaRPr sz="1460">
              <a:latin typeface="Oswald"/>
              <a:ea typeface="Oswald"/>
              <a:cs typeface="Oswald"/>
              <a:sym typeface="Oswald"/>
            </a:endParaRPr>
          </a:p>
        </p:txBody>
      </p:sp>
      <p:sp>
        <p:nvSpPr>
          <p:cNvPr id="172" name="Google Shape;172;p19"/>
          <p:cNvSpPr txBox="1"/>
          <p:nvPr>
            <p:ph idx="1" type="body"/>
          </p:nvPr>
        </p:nvSpPr>
        <p:spPr>
          <a:xfrm>
            <a:off x="109575" y="1585350"/>
            <a:ext cx="8867100" cy="3024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75"/>
              <a:buNone/>
            </a:pPr>
            <a:r>
              <a:rPr lang="en" sz="1399">
                <a:latin typeface="Oswald"/>
                <a:ea typeface="Oswald"/>
                <a:cs typeface="Oswald"/>
                <a:sym typeface="Oswald"/>
              </a:rPr>
              <a:t>Language: Java </a:t>
            </a:r>
            <a:endParaRPr sz="1399">
              <a:latin typeface="Oswald"/>
              <a:ea typeface="Oswald"/>
              <a:cs typeface="Oswald"/>
              <a:sym typeface="Oswald"/>
            </a:endParaRPr>
          </a:p>
          <a:p>
            <a:pPr indent="0" lvl="0" marL="0" rtl="0" algn="l">
              <a:lnSpc>
                <a:spcPct val="100000"/>
              </a:lnSpc>
              <a:spcBef>
                <a:spcPts val="1200"/>
              </a:spcBef>
              <a:spcAft>
                <a:spcPts val="0"/>
              </a:spcAft>
              <a:buSzPts val="275"/>
              <a:buNone/>
            </a:pPr>
            <a:r>
              <a:rPr lang="en" sz="1399">
                <a:latin typeface="Oswald"/>
                <a:ea typeface="Oswald"/>
                <a:cs typeface="Oswald"/>
                <a:sym typeface="Oswald"/>
              </a:rPr>
              <a:t>Package/Library: JSoup </a:t>
            </a:r>
            <a:endParaRPr sz="1399">
              <a:latin typeface="Oswald"/>
              <a:ea typeface="Oswald"/>
              <a:cs typeface="Oswald"/>
              <a:sym typeface="Oswald"/>
            </a:endParaRPr>
          </a:p>
          <a:p>
            <a:pPr indent="0" lvl="0" marL="0" rtl="0" algn="l">
              <a:lnSpc>
                <a:spcPct val="100000"/>
              </a:lnSpc>
              <a:spcBef>
                <a:spcPts val="1200"/>
              </a:spcBef>
              <a:spcAft>
                <a:spcPts val="0"/>
              </a:spcAft>
              <a:buSzPts val="275"/>
              <a:buNone/>
            </a:pPr>
            <a:r>
              <a:rPr lang="en" sz="1399">
                <a:latin typeface="Oswald"/>
                <a:ea typeface="Oswald"/>
                <a:cs typeface="Oswald"/>
                <a:sym typeface="Oswald"/>
              </a:rPr>
              <a:t>How it runs: </a:t>
            </a:r>
            <a:endParaRPr sz="1399">
              <a:latin typeface="Oswald"/>
              <a:ea typeface="Oswald"/>
              <a:cs typeface="Oswald"/>
              <a:sym typeface="Oswald"/>
            </a:endParaRPr>
          </a:p>
          <a:p>
            <a:pPr indent="-317443" lvl="0" marL="457200" rtl="0" algn="l">
              <a:lnSpc>
                <a:spcPct val="100000"/>
              </a:lnSpc>
              <a:spcBef>
                <a:spcPts val="1200"/>
              </a:spcBef>
              <a:spcAft>
                <a:spcPts val="0"/>
              </a:spcAft>
              <a:buSzPts val="1399"/>
              <a:buFont typeface="Oswald"/>
              <a:buAutoNum type="arabicPeriod"/>
            </a:pPr>
            <a:r>
              <a:rPr lang="en" sz="1399">
                <a:latin typeface="Oswald"/>
                <a:ea typeface="Oswald"/>
                <a:cs typeface="Oswald"/>
                <a:sym typeface="Oswald"/>
              </a:rPr>
              <a:t>Download the YelpScrape.jar file </a:t>
            </a:r>
            <a:endParaRPr sz="1399">
              <a:latin typeface="Oswald"/>
              <a:ea typeface="Oswald"/>
              <a:cs typeface="Oswald"/>
              <a:sym typeface="Oswald"/>
            </a:endParaRPr>
          </a:p>
          <a:p>
            <a:pPr indent="-317443" lvl="0" marL="457200" rtl="0" algn="l">
              <a:lnSpc>
                <a:spcPct val="100000"/>
              </a:lnSpc>
              <a:spcBef>
                <a:spcPts val="0"/>
              </a:spcBef>
              <a:spcAft>
                <a:spcPts val="0"/>
              </a:spcAft>
              <a:buSzPts val="1399"/>
              <a:buFont typeface="Oswald"/>
              <a:buAutoNum type="arabicPeriod"/>
            </a:pPr>
            <a:r>
              <a:rPr lang="en" sz="1399">
                <a:latin typeface="Oswald"/>
                <a:ea typeface="Oswald"/>
                <a:cs typeface="Oswald"/>
                <a:sym typeface="Oswald"/>
              </a:rPr>
              <a:t>Run </a:t>
            </a:r>
            <a:r>
              <a:rPr lang="en" sz="1399">
                <a:latin typeface="Oswald"/>
                <a:ea typeface="Oswald"/>
                <a:cs typeface="Oswald"/>
                <a:sym typeface="Oswald"/>
              </a:rPr>
              <a:t>the jar file through the terminal or cmd and will print all the results in file called “RESULT” where current directory is. </a:t>
            </a:r>
            <a:endParaRPr sz="1399">
              <a:latin typeface="Oswald"/>
              <a:ea typeface="Oswald"/>
              <a:cs typeface="Oswald"/>
              <a:sym typeface="Oswald"/>
            </a:endParaRPr>
          </a:p>
          <a:p>
            <a:pPr indent="0" lvl="0" marL="0" rtl="0" algn="l">
              <a:lnSpc>
                <a:spcPct val="100000"/>
              </a:lnSpc>
              <a:spcBef>
                <a:spcPts val="1200"/>
              </a:spcBef>
              <a:spcAft>
                <a:spcPts val="0"/>
              </a:spcAft>
              <a:buNone/>
            </a:pPr>
            <a:r>
              <a:rPr lang="en" sz="1399">
                <a:latin typeface="Oswald"/>
                <a:ea typeface="Oswald"/>
                <a:cs typeface="Oswald"/>
                <a:sym typeface="Oswald"/>
              </a:rPr>
              <a:t>Personality: Benign, Polite, ask permission to enter a website and makes sure to review all the rules before hand </a:t>
            </a:r>
            <a:endParaRPr sz="1399">
              <a:latin typeface="Oswald"/>
              <a:ea typeface="Oswald"/>
              <a:cs typeface="Oswald"/>
              <a:sym typeface="Oswald"/>
            </a:endParaRPr>
          </a:p>
          <a:p>
            <a:pPr indent="0" lvl="0" marL="0" rtl="0" algn="l">
              <a:lnSpc>
                <a:spcPct val="100000"/>
              </a:lnSpc>
              <a:spcBef>
                <a:spcPts val="1200"/>
              </a:spcBef>
              <a:spcAft>
                <a:spcPts val="0"/>
              </a:spcAft>
              <a:buNone/>
            </a:pPr>
            <a:r>
              <a:rPr lang="en" sz="1399">
                <a:latin typeface="Oswald"/>
                <a:ea typeface="Oswald"/>
                <a:cs typeface="Oswald"/>
                <a:sym typeface="Oswald"/>
              </a:rPr>
              <a:t>Likes: Kindness (both being kind and kind websites that allow him in), Gathering information, Learning </a:t>
            </a:r>
            <a:r>
              <a:rPr lang="en" sz="1399">
                <a:latin typeface="Oswald"/>
                <a:ea typeface="Oswald"/>
                <a:cs typeface="Oswald"/>
                <a:sym typeface="Oswald"/>
              </a:rPr>
              <a:t>about</a:t>
            </a:r>
            <a:r>
              <a:rPr lang="en" sz="1399">
                <a:latin typeface="Oswald"/>
                <a:ea typeface="Oswald"/>
                <a:cs typeface="Oswald"/>
                <a:sym typeface="Oswald"/>
              </a:rPr>
              <a:t> what he gathered</a:t>
            </a:r>
            <a:endParaRPr sz="1399">
              <a:latin typeface="Oswald"/>
              <a:ea typeface="Oswald"/>
              <a:cs typeface="Oswald"/>
              <a:sym typeface="Oswald"/>
            </a:endParaRPr>
          </a:p>
          <a:p>
            <a:pPr indent="0" lvl="0" marL="0" rtl="0" algn="l">
              <a:lnSpc>
                <a:spcPct val="100000"/>
              </a:lnSpc>
              <a:spcBef>
                <a:spcPts val="1200"/>
              </a:spcBef>
              <a:spcAft>
                <a:spcPts val="0"/>
              </a:spcAft>
              <a:buNone/>
            </a:pPr>
            <a:r>
              <a:rPr lang="en" sz="1399">
                <a:latin typeface="Oswald"/>
                <a:ea typeface="Oswald"/>
                <a:cs typeface="Oswald"/>
                <a:sym typeface="Oswald"/>
              </a:rPr>
              <a:t>Dislikes: Being called a ‘robot’, Being considered “annoying” or “bothersome”, Being spied on </a:t>
            </a:r>
            <a:endParaRPr sz="1399">
              <a:latin typeface="Oswald"/>
              <a:ea typeface="Oswald"/>
              <a:cs typeface="Oswald"/>
              <a:sym typeface="Oswald"/>
            </a:endParaRPr>
          </a:p>
          <a:p>
            <a:pPr indent="0" lvl="0" marL="0" rtl="0" algn="l">
              <a:lnSpc>
                <a:spcPct val="100000"/>
              </a:lnSpc>
              <a:spcBef>
                <a:spcPts val="1200"/>
              </a:spcBef>
              <a:spcAft>
                <a:spcPts val="0"/>
              </a:spcAft>
              <a:buNone/>
            </a:pPr>
            <a:r>
              <a:t/>
            </a:r>
            <a:endParaRPr sz="1399">
              <a:latin typeface="Oswald"/>
              <a:ea typeface="Oswald"/>
              <a:cs typeface="Oswald"/>
              <a:sym typeface="Oswald"/>
            </a:endParaRPr>
          </a:p>
          <a:p>
            <a:pPr indent="0" lvl="0" marL="0" rtl="0" algn="l">
              <a:lnSpc>
                <a:spcPct val="95000"/>
              </a:lnSpc>
              <a:spcBef>
                <a:spcPts val="1200"/>
              </a:spcBef>
              <a:spcAft>
                <a:spcPts val="1200"/>
              </a:spcAft>
              <a:buSzPts val="275"/>
              <a:buNone/>
            </a:pPr>
            <a:r>
              <a:t/>
            </a:r>
            <a:endParaRPr sz="100">
              <a:latin typeface="Impact"/>
              <a:ea typeface="Impact"/>
              <a:cs typeface="Impact"/>
              <a:sym typeface="Impact"/>
            </a:endParaRPr>
          </a:p>
        </p:txBody>
      </p:sp>
      <p:sp>
        <p:nvSpPr>
          <p:cNvPr id="173" name="Google Shape;173;p19"/>
          <p:cNvSpPr/>
          <p:nvPr/>
        </p:nvSpPr>
        <p:spPr>
          <a:xfrm>
            <a:off x="6605625" y="258025"/>
            <a:ext cx="1932900" cy="1866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9"/>
          <p:cNvSpPr txBox="1"/>
          <p:nvPr>
            <p:ph type="title"/>
          </p:nvPr>
        </p:nvSpPr>
        <p:spPr>
          <a:xfrm>
            <a:off x="2151300" y="101525"/>
            <a:ext cx="3820200" cy="52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160">
                <a:latin typeface="Impact"/>
                <a:ea typeface="Impact"/>
                <a:cs typeface="Impact"/>
                <a:sym typeface="Impact"/>
              </a:rPr>
              <a:t>Crawler  Profile</a:t>
            </a:r>
            <a:endParaRPr sz="3160">
              <a:latin typeface="Impact"/>
              <a:ea typeface="Impact"/>
              <a:cs typeface="Impact"/>
              <a:sym typeface="Impact"/>
            </a:endParaRPr>
          </a:p>
        </p:txBody>
      </p:sp>
      <p:pic>
        <p:nvPicPr>
          <p:cNvPr id="175" name="Google Shape;175;p19"/>
          <p:cNvPicPr preferRelativeResize="0"/>
          <p:nvPr/>
        </p:nvPicPr>
        <p:blipFill rotWithShape="1">
          <a:blip r:embed="rId3">
            <a:alphaModFix/>
          </a:blip>
          <a:srcRect b="9673" l="5365" r="0" t="0"/>
          <a:stretch/>
        </p:blipFill>
        <p:spPr>
          <a:xfrm>
            <a:off x="6649475" y="1054625"/>
            <a:ext cx="1761526" cy="1261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mph" presetID="8" presetSubtype="0">
                                  <p:stCondLst>
                                    <p:cond delay="0"/>
                                  </p:stCondLst>
                                  <p:childTnLst>
                                    <p:animRot by="-21600000">
                                      <p:cBhvr>
                                        <p:cTn dur="1000" fill="hold"/>
                                        <p:tgtEl>
                                          <p:spTgt spid="175"/>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0"/>
          <p:cNvPicPr preferRelativeResize="0"/>
          <p:nvPr/>
        </p:nvPicPr>
        <p:blipFill>
          <a:blip r:embed="rId3">
            <a:alphaModFix/>
          </a:blip>
          <a:stretch>
            <a:fillRect/>
          </a:stretch>
        </p:blipFill>
        <p:spPr>
          <a:xfrm>
            <a:off x="0" y="-520745"/>
            <a:ext cx="9144000" cy="6858020"/>
          </a:xfrm>
          <a:prstGeom prst="rect">
            <a:avLst/>
          </a:prstGeom>
          <a:noFill/>
          <a:ln>
            <a:noFill/>
          </a:ln>
          <a:effectLst>
            <a:outerShdw blurRad="57150" rotWithShape="0" algn="bl" dir="5400000" dist="209550">
              <a:srgbClr val="000000">
                <a:alpha val="50000"/>
              </a:srgbClr>
            </a:outerShdw>
          </a:effectLst>
        </p:spPr>
      </p:pic>
      <p:sp>
        <p:nvSpPr>
          <p:cNvPr id="181" name="Google Shape;181;p20"/>
          <p:cNvSpPr txBox="1"/>
          <p:nvPr>
            <p:ph type="title"/>
          </p:nvPr>
        </p:nvSpPr>
        <p:spPr>
          <a:xfrm>
            <a:off x="975075" y="408425"/>
            <a:ext cx="4624800" cy="6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50">
                <a:latin typeface="Impact"/>
                <a:ea typeface="Impact"/>
                <a:cs typeface="Impact"/>
                <a:sym typeface="Impact"/>
              </a:rPr>
              <a:t>Tasks </a:t>
            </a:r>
            <a:r>
              <a:rPr lang="en" sz="3150">
                <a:latin typeface="Impact"/>
                <a:ea typeface="Impact"/>
                <a:cs typeface="Impact"/>
                <a:sym typeface="Impact"/>
              </a:rPr>
              <a:t>and </a:t>
            </a:r>
            <a:r>
              <a:rPr lang="en" sz="3150">
                <a:latin typeface="Impact"/>
                <a:ea typeface="Impact"/>
                <a:cs typeface="Impact"/>
                <a:sym typeface="Impact"/>
              </a:rPr>
              <a:t>Attributes</a:t>
            </a:r>
            <a:r>
              <a:rPr lang="en" sz="3150">
                <a:latin typeface="Impact"/>
                <a:ea typeface="Impact"/>
                <a:cs typeface="Impact"/>
                <a:sym typeface="Impact"/>
              </a:rPr>
              <a:t> </a:t>
            </a:r>
            <a:endParaRPr sz="3150">
              <a:latin typeface="Impact"/>
              <a:ea typeface="Impact"/>
              <a:cs typeface="Impact"/>
              <a:sym typeface="Impact"/>
            </a:endParaRPr>
          </a:p>
        </p:txBody>
      </p:sp>
      <p:sp>
        <p:nvSpPr>
          <p:cNvPr id="182" name="Google Shape;182;p20"/>
          <p:cNvSpPr txBox="1"/>
          <p:nvPr>
            <p:ph idx="1" type="body"/>
          </p:nvPr>
        </p:nvSpPr>
        <p:spPr>
          <a:xfrm>
            <a:off x="124225" y="1369600"/>
            <a:ext cx="5184300" cy="28836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75"/>
              <a:buNone/>
            </a:pPr>
            <a:r>
              <a:rPr lang="en" sz="1466">
                <a:latin typeface="Oswald"/>
                <a:ea typeface="Oswald"/>
                <a:cs typeface="Oswald"/>
                <a:sym typeface="Oswald"/>
              </a:rPr>
              <a:t>Tasks</a:t>
            </a:r>
            <a:r>
              <a:rPr lang="en" sz="1466">
                <a:latin typeface="Oswald"/>
                <a:ea typeface="Oswald"/>
                <a:cs typeface="Oswald"/>
                <a:sym typeface="Oswald"/>
              </a:rPr>
              <a:t>: </a:t>
            </a:r>
            <a:endParaRPr sz="1466">
              <a:latin typeface="Oswald"/>
              <a:ea typeface="Oswald"/>
              <a:cs typeface="Oswald"/>
              <a:sym typeface="Oswald"/>
            </a:endParaRPr>
          </a:p>
          <a:p>
            <a:pPr indent="-308963" lvl="0" marL="457200" rtl="0" algn="l">
              <a:lnSpc>
                <a:spcPct val="80000"/>
              </a:lnSpc>
              <a:spcBef>
                <a:spcPts val="1200"/>
              </a:spcBef>
              <a:spcAft>
                <a:spcPts val="0"/>
              </a:spcAft>
              <a:buSzPts val="1266"/>
              <a:buFont typeface="Oswald"/>
              <a:buChar char="●"/>
            </a:pPr>
            <a:r>
              <a:rPr lang="en" sz="1265">
                <a:latin typeface="Oswald"/>
                <a:ea typeface="Oswald"/>
                <a:cs typeface="Oswald"/>
                <a:sym typeface="Oswald"/>
              </a:rPr>
              <a:t>Crawls 24 pages which are all the pages for the top 240 restaurants in Hartford</a:t>
            </a:r>
            <a:endParaRPr sz="1265">
              <a:latin typeface="Oswald"/>
              <a:ea typeface="Oswald"/>
              <a:cs typeface="Oswald"/>
              <a:sym typeface="Oswald"/>
            </a:endParaRPr>
          </a:p>
          <a:p>
            <a:pPr indent="-308963" lvl="0" marL="457200" rtl="0" algn="l">
              <a:lnSpc>
                <a:spcPct val="80000"/>
              </a:lnSpc>
              <a:spcBef>
                <a:spcPts val="0"/>
              </a:spcBef>
              <a:spcAft>
                <a:spcPts val="0"/>
              </a:spcAft>
              <a:buSzPts val="1266"/>
              <a:buFont typeface="Oswald"/>
              <a:buChar char="●"/>
            </a:pPr>
            <a:r>
              <a:rPr lang="en" sz="1266">
                <a:latin typeface="Oswald"/>
                <a:ea typeface="Oswald"/>
                <a:cs typeface="Oswald"/>
                <a:sym typeface="Oswald"/>
              </a:rPr>
              <a:t>Initial Seed Set: Set of URLS from Yelp focused on Hartford area with Birds-eye view.</a:t>
            </a:r>
            <a:endParaRPr sz="1266">
              <a:latin typeface="Oswald"/>
              <a:ea typeface="Oswald"/>
              <a:cs typeface="Oswald"/>
              <a:sym typeface="Oswald"/>
            </a:endParaRPr>
          </a:p>
          <a:p>
            <a:pPr indent="0" lvl="0" marL="0" rtl="0" algn="l">
              <a:lnSpc>
                <a:spcPct val="80000"/>
              </a:lnSpc>
              <a:spcBef>
                <a:spcPts val="1200"/>
              </a:spcBef>
              <a:spcAft>
                <a:spcPts val="0"/>
              </a:spcAft>
              <a:buSzPts val="275"/>
              <a:buNone/>
            </a:pPr>
            <a:r>
              <a:rPr lang="en" sz="1466">
                <a:latin typeface="Oswald"/>
                <a:ea typeface="Oswald"/>
                <a:cs typeface="Oswald"/>
                <a:sym typeface="Oswald"/>
              </a:rPr>
              <a:t>Attributes</a:t>
            </a:r>
            <a:r>
              <a:rPr lang="en" sz="1466">
                <a:latin typeface="Oswald"/>
                <a:ea typeface="Oswald"/>
                <a:cs typeface="Oswald"/>
                <a:sym typeface="Oswald"/>
              </a:rPr>
              <a:t>: </a:t>
            </a:r>
            <a:endParaRPr sz="1466">
              <a:latin typeface="Oswald"/>
              <a:ea typeface="Oswald"/>
              <a:cs typeface="Oswald"/>
              <a:sym typeface="Oswald"/>
            </a:endParaRPr>
          </a:p>
          <a:p>
            <a:pPr indent="-309036" lvl="0" marL="457200" rtl="0" algn="l">
              <a:lnSpc>
                <a:spcPct val="80000"/>
              </a:lnSpc>
              <a:spcBef>
                <a:spcPts val="1200"/>
              </a:spcBef>
              <a:spcAft>
                <a:spcPts val="0"/>
              </a:spcAft>
              <a:buSzPts val="1267"/>
              <a:buFont typeface="Oswald"/>
              <a:buChar char="●"/>
            </a:pPr>
            <a:r>
              <a:rPr lang="en" sz="1266">
                <a:latin typeface="Oswald"/>
                <a:ea typeface="Oswald"/>
                <a:cs typeface="Oswald"/>
                <a:sym typeface="Oswald"/>
              </a:rPr>
              <a:t>File Storing </a:t>
            </a:r>
            <a:endParaRPr sz="1266">
              <a:latin typeface="Oswald"/>
              <a:ea typeface="Oswald"/>
              <a:cs typeface="Oswald"/>
              <a:sym typeface="Oswald"/>
            </a:endParaRPr>
          </a:p>
          <a:p>
            <a:pPr indent="-309036" lvl="0" marL="457200" rtl="0" algn="l">
              <a:lnSpc>
                <a:spcPct val="80000"/>
              </a:lnSpc>
              <a:spcBef>
                <a:spcPts val="0"/>
              </a:spcBef>
              <a:spcAft>
                <a:spcPts val="0"/>
              </a:spcAft>
              <a:buSzPts val="1267"/>
              <a:buFont typeface="Oswald"/>
              <a:buChar char="●"/>
            </a:pPr>
            <a:r>
              <a:rPr lang="en" sz="1266">
                <a:latin typeface="Oswald"/>
                <a:ea typeface="Oswald"/>
                <a:cs typeface="Oswald"/>
                <a:sym typeface="Oswald"/>
              </a:rPr>
              <a:t>User Agent “Safari”</a:t>
            </a:r>
            <a:endParaRPr sz="1266">
              <a:latin typeface="Oswald"/>
              <a:ea typeface="Oswald"/>
              <a:cs typeface="Oswald"/>
              <a:sym typeface="Oswald"/>
            </a:endParaRPr>
          </a:p>
          <a:p>
            <a:pPr indent="-309036" lvl="0" marL="457200" rtl="0" algn="l">
              <a:lnSpc>
                <a:spcPct val="80000"/>
              </a:lnSpc>
              <a:spcBef>
                <a:spcPts val="0"/>
              </a:spcBef>
              <a:spcAft>
                <a:spcPts val="0"/>
              </a:spcAft>
              <a:buSzPts val="1267"/>
              <a:buFont typeface="Oswald"/>
              <a:buChar char="●"/>
            </a:pPr>
            <a:r>
              <a:rPr lang="en" sz="1266">
                <a:latin typeface="Oswald"/>
                <a:ea typeface="Oswald"/>
                <a:cs typeface="Oswald"/>
                <a:sym typeface="Oswald"/>
              </a:rPr>
              <a:t>Error Handling </a:t>
            </a:r>
            <a:endParaRPr sz="1266">
              <a:latin typeface="Oswald"/>
              <a:ea typeface="Oswald"/>
              <a:cs typeface="Oswald"/>
              <a:sym typeface="Oswald"/>
            </a:endParaRPr>
          </a:p>
          <a:p>
            <a:pPr indent="-309036" lvl="0" marL="457200" rtl="0" algn="l">
              <a:lnSpc>
                <a:spcPct val="80000"/>
              </a:lnSpc>
              <a:spcBef>
                <a:spcPts val="0"/>
              </a:spcBef>
              <a:spcAft>
                <a:spcPts val="0"/>
              </a:spcAft>
              <a:buSzPts val="1267"/>
              <a:buFont typeface="Oswald"/>
              <a:buChar char="●"/>
            </a:pPr>
            <a:r>
              <a:rPr lang="en" sz="1266">
                <a:latin typeface="Oswald"/>
                <a:ea typeface="Oswald"/>
                <a:cs typeface="Oswald"/>
                <a:sym typeface="Oswald"/>
              </a:rPr>
              <a:t>Data Backups </a:t>
            </a:r>
            <a:endParaRPr sz="1266">
              <a:latin typeface="Oswald"/>
              <a:ea typeface="Oswald"/>
              <a:cs typeface="Oswald"/>
              <a:sym typeface="Oswald"/>
            </a:endParaRPr>
          </a:p>
          <a:p>
            <a:pPr indent="0" lvl="0" marL="0" rtl="0" algn="l">
              <a:lnSpc>
                <a:spcPct val="80000"/>
              </a:lnSpc>
              <a:spcBef>
                <a:spcPts val="1200"/>
              </a:spcBef>
              <a:spcAft>
                <a:spcPts val="0"/>
              </a:spcAft>
              <a:buClr>
                <a:srgbClr val="000000"/>
              </a:buClr>
              <a:buSzPts val="275"/>
              <a:buFont typeface="Arial"/>
              <a:buNone/>
            </a:pPr>
            <a:r>
              <a:rPr lang="en" sz="1466">
                <a:latin typeface="Oswald"/>
                <a:ea typeface="Oswald"/>
                <a:cs typeface="Oswald"/>
                <a:sym typeface="Oswald"/>
              </a:rPr>
              <a:t>Main Components: </a:t>
            </a:r>
            <a:endParaRPr sz="1466">
              <a:latin typeface="Oswald"/>
              <a:ea typeface="Oswald"/>
              <a:cs typeface="Oswald"/>
              <a:sym typeface="Oswald"/>
            </a:endParaRPr>
          </a:p>
          <a:p>
            <a:pPr indent="-309036" lvl="0" marL="914400" rtl="0" algn="l">
              <a:lnSpc>
                <a:spcPct val="80000"/>
              </a:lnSpc>
              <a:spcBef>
                <a:spcPts val="1200"/>
              </a:spcBef>
              <a:spcAft>
                <a:spcPts val="0"/>
              </a:spcAft>
              <a:buSzPts val="1267"/>
              <a:buFont typeface="Oswald"/>
              <a:buChar char="●"/>
            </a:pPr>
            <a:r>
              <a:rPr lang="en" sz="1266">
                <a:latin typeface="Oswald"/>
                <a:ea typeface="Oswald"/>
                <a:cs typeface="Oswald"/>
                <a:sym typeface="Oswald"/>
              </a:rPr>
              <a:t>.connect </a:t>
            </a:r>
            <a:endParaRPr sz="1266">
              <a:latin typeface="Oswald"/>
              <a:ea typeface="Oswald"/>
              <a:cs typeface="Oswald"/>
              <a:sym typeface="Oswald"/>
            </a:endParaRPr>
          </a:p>
          <a:p>
            <a:pPr indent="-309036" lvl="0" marL="914400" rtl="0" algn="l">
              <a:lnSpc>
                <a:spcPct val="80000"/>
              </a:lnSpc>
              <a:spcBef>
                <a:spcPts val="0"/>
              </a:spcBef>
              <a:spcAft>
                <a:spcPts val="0"/>
              </a:spcAft>
              <a:buSzPts val="1267"/>
              <a:buFont typeface="Oswald"/>
              <a:buChar char="●"/>
            </a:pPr>
            <a:r>
              <a:rPr lang="en" sz="1266">
                <a:latin typeface="Oswald"/>
                <a:ea typeface="Oswald"/>
                <a:cs typeface="Oswald"/>
                <a:sym typeface="Oswald"/>
              </a:rPr>
              <a:t>.getElementsByTag</a:t>
            </a:r>
            <a:endParaRPr sz="1266">
              <a:latin typeface="Oswald"/>
              <a:ea typeface="Oswald"/>
              <a:cs typeface="Oswald"/>
              <a:sym typeface="Oswald"/>
            </a:endParaRPr>
          </a:p>
          <a:p>
            <a:pPr indent="-309036" lvl="0" marL="914400" rtl="0" algn="l">
              <a:lnSpc>
                <a:spcPct val="80000"/>
              </a:lnSpc>
              <a:spcBef>
                <a:spcPts val="0"/>
              </a:spcBef>
              <a:spcAft>
                <a:spcPts val="0"/>
              </a:spcAft>
              <a:buSzPts val="1267"/>
              <a:buFont typeface="Oswald"/>
              <a:buChar char="●"/>
            </a:pPr>
            <a:r>
              <a:rPr lang="en" sz="1266">
                <a:latin typeface="Oswald"/>
                <a:ea typeface="Oswald"/>
                <a:cs typeface="Oswald"/>
                <a:sym typeface="Oswald"/>
              </a:rPr>
              <a:t>.getElementsByClass</a:t>
            </a:r>
            <a:endParaRPr sz="1266">
              <a:latin typeface="Oswald"/>
              <a:ea typeface="Oswald"/>
              <a:cs typeface="Oswald"/>
              <a:sym typeface="Oswald"/>
            </a:endParaRPr>
          </a:p>
          <a:p>
            <a:pPr indent="-309036" lvl="0" marL="914400" rtl="0" algn="l">
              <a:lnSpc>
                <a:spcPct val="80000"/>
              </a:lnSpc>
              <a:spcBef>
                <a:spcPts val="0"/>
              </a:spcBef>
              <a:spcAft>
                <a:spcPts val="0"/>
              </a:spcAft>
              <a:buSzPts val="1267"/>
              <a:buFont typeface="Oswald"/>
              <a:buChar char="●"/>
            </a:pPr>
            <a:r>
              <a:rPr lang="en" sz="1266">
                <a:latin typeface="Oswald"/>
                <a:ea typeface="Oswald"/>
                <a:cs typeface="Oswald"/>
                <a:sym typeface="Oswald"/>
              </a:rPr>
              <a:t>.getDouble</a:t>
            </a:r>
            <a:endParaRPr sz="1266">
              <a:latin typeface="Oswald"/>
              <a:ea typeface="Oswald"/>
              <a:cs typeface="Oswald"/>
              <a:sym typeface="Oswald"/>
            </a:endParaRPr>
          </a:p>
          <a:p>
            <a:pPr indent="-309036" lvl="0" marL="914400" rtl="0" algn="l">
              <a:lnSpc>
                <a:spcPct val="80000"/>
              </a:lnSpc>
              <a:spcBef>
                <a:spcPts val="0"/>
              </a:spcBef>
              <a:spcAft>
                <a:spcPts val="0"/>
              </a:spcAft>
              <a:buSzPts val="1267"/>
              <a:buFont typeface="Oswald"/>
              <a:buChar char="●"/>
            </a:pPr>
            <a:r>
              <a:rPr lang="en" sz="1266">
                <a:latin typeface="Oswald"/>
                <a:ea typeface="Oswald"/>
                <a:cs typeface="Oswald"/>
                <a:sym typeface="Oswald"/>
              </a:rPr>
              <a:t>.getInt</a:t>
            </a:r>
            <a:endParaRPr sz="1266">
              <a:latin typeface="Oswald"/>
              <a:ea typeface="Oswald"/>
              <a:cs typeface="Oswald"/>
              <a:sym typeface="Oswald"/>
            </a:endParaRPr>
          </a:p>
          <a:p>
            <a:pPr indent="-309036" lvl="0" marL="914400" rtl="0" algn="l">
              <a:lnSpc>
                <a:spcPct val="80000"/>
              </a:lnSpc>
              <a:spcBef>
                <a:spcPts val="0"/>
              </a:spcBef>
              <a:spcAft>
                <a:spcPts val="0"/>
              </a:spcAft>
              <a:buSzPts val="1267"/>
              <a:buFont typeface="Oswald"/>
              <a:buChar char="●"/>
            </a:pPr>
            <a:r>
              <a:rPr lang="en" sz="1266">
                <a:latin typeface="Oswald"/>
                <a:ea typeface="Oswald"/>
                <a:cs typeface="Oswald"/>
                <a:sym typeface="Oswald"/>
              </a:rPr>
              <a:t>.select</a:t>
            </a:r>
            <a:endParaRPr sz="1266">
              <a:latin typeface="Oswald"/>
              <a:ea typeface="Oswald"/>
              <a:cs typeface="Oswald"/>
              <a:sym typeface="Oswald"/>
            </a:endParaRPr>
          </a:p>
          <a:p>
            <a:pPr indent="-309036" lvl="0" marL="914400" rtl="0" algn="l">
              <a:lnSpc>
                <a:spcPct val="80000"/>
              </a:lnSpc>
              <a:spcBef>
                <a:spcPts val="0"/>
              </a:spcBef>
              <a:spcAft>
                <a:spcPts val="0"/>
              </a:spcAft>
              <a:buSzPts val="1267"/>
              <a:buFont typeface="Oswald"/>
              <a:buChar char="●"/>
            </a:pPr>
            <a:r>
              <a:rPr lang="en" sz="1266">
                <a:latin typeface="Oswald"/>
                <a:ea typeface="Oswald"/>
                <a:cs typeface="Oswald"/>
                <a:sym typeface="Oswald"/>
              </a:rPr>
              <a:t>Object Store</a:t>
            </a:r>
            <a:endParaRPr sz="1266">
              <a:latin typeface="Oswald"/>
              <a:ea typeface="Oswald"/>
              <a:cs typeface="Oswald"/>
              <a:sym typeface="Oswald"/>
            </a:endParaRPr>
          </a:p>
          <a:p>
            <a:pPr indent="0" lvl="0" marL="0" rtl="0" algn="l">
              <a:lnSpc>
                <a:spcPct val="80000"/>
              </a:lnSpc>
              <a:spcBef>
                <a:spcPts val="1200"/>
              </a:spcBef>
              <a:spcAft>
                <a:spcPts val="0"/>
              </a:spcAft>
              <a:buNone/>
            </a:pPr>
            <a:r>
              <a:t/>
            </a:r>
            <a:endParaRPr sz="1466">
              <a:latin typeface="Oswald"/>
              <a:ea typeface="Oswald"/>
              <a:cs typeface="Oswald"/>
              <a:sym typeface="Oswald"/>
            </a:endParaRPr>
          </a:p>
          <a:p>
            <a:pPr indent="0" lvl="0" marL="0" rtl="0" algn="l">
              <a:lnSpc>
                <a:spcPct val="95000"/>
              </a:lnSpc>
              <a:spcBef>
                <a:spcPts val="1200"/>
              </a:spcBef>
              <a:spcAft>
                <a:spcPts val="1200"/>
              </a:spcAft>
              <a:buSzPts val="275"/>
              <a:buNone/>
            </a:pPr>
            <a:r>
              <a:t/>
            </a:r>
            <a:endParaRPr sz="625"/>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1"/>
          <p:cNvSpPr txBox="1"/>
          <p:nvPr>
            <p:ph type="ctrTitle"/>
          </p:nvPr>
        </p:nvSpPr>
        <p:spPr>
          <a:xfrm>
            <a:off x="3558300" y="1733400"/>
            <a:ext cx="5017500" cy="15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4100">
                <a:latin typeface="Impact"/>
                <a:ea typeface="Impact"/>
                <a:cs typeface="Impact"/>
                <a:sym typeface="Impact"/>
              </a:rPr>
              <a:t>How does YelpScrape work?: </a:t>
            </a:r>
            <a:endParaRPr sz="4100">
              <a:latin typeface="Impact"/>
              <a:ea typeface="Impact"/>
              <a:cs typeface="Impact"/>
              <a:sym typeface="Impac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